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4" r:id="rId6"/>
    <p:sldId id="265" r:id="rId7"/>
    <p:sldId id="266" r:id="rId8"/>
    <p:sldId id="267" r:id="rId9"/>
    <p:sldId id="269" r:id="rId10"/>
    <p:sldId id="268" r:id="rId11"/>
    <p:sldId id="270" r:id="rId12"/>
    <p:sldId id="271" r:id="rId13"/>
    <p:sldId id="273" r:id="rId14"/>
    <p:sldId id="272" r:id="rId15"/>
    <p:sldId id="274" r:id="rId16"/>
    <p:sldId id="275" r:id="rId17"/>
    <p:sldId id="276" r:id="rId18"/>
    <p:sldId id="277" r:id="rId19"/>
    <p:sldId id="278" r:id="rId20"/>
    <p:sldId id="261" r:id="rId21"/>
    <p:sldId id="262" r:id="rId22"/>
    <p:sldId id="279" r:id="rId23"/>
    <p:sldId id="280" r:id="rId24"/>
    <p:sldId id="281" r:id="rId25"/>
    <p:sldId id="283" r:id="rId26"/>
    <p:sldId id="282" r:id="rId27"/>
    <p:sldId id="284" r:id="rId28"/>
    <p:sldId id="285" r:id="rId29"/>
    <p:sldId id="286" r:id="rId30"/>
    <p:sldId id="287" r:id="rId31"/>
    <p:sldId id="288" r:id="rId32"/>
    <p:sldId id="289" r:id="rId33"/>
    <p:sldId id="290" r:id="rId34"/>
    <p:sldId id="292" r:id="rId35"/>
    <p:sldId id="291" r:id="rId36"/>
    <p:sldId id="294" r:id="rId37"/>
    <p:sldId id="293" r:id="rId38"/>
    <p:sldId id="295" r:id="rId39"/>
    <p:sldId id="296" r:id="rId40"/>
    <p:sldId id="297" r:id="rId41"/>
    <p:sldId id="299" r:id="rId42"/>
    <p:sldId id="298" r:id="rId43"/>
    <p:sldId id="300" r:id="rId44"/>
    <p:sldId id="302" r:id="rId45"/>
    <p:sldId id="301" r:id="rId46"/>
    <p:sldId id="303" r:id="rId47"/>
    <p:sldId id="304" r:id="rId48"/>
    <p:sldId id="305" r:id="rId49"/>
    <p:sldId id="306" r:id="rId50"/>
    <p:sldId id="307" r:id="rId51"/>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mena Baños y Rivas" initials="JByR" lastIdx="3" clrIdx="0">
    <p:extLst>
      <p:ext uri="{19B8F6BF-5375-455C-9EA6-DF929625EA0E}">
        <p15:presenceInfo xmlns:p15="http://schemas.microsoft.com/office/powerpoint/2012/main" userId="Jimena Baños y Rivas" providerId="None"/>
      </p:ext>
    </p:extLst>
  </p:cmAuthor>
  <p:cmAuthor id="2" name="Francisco Quiroga y Medus" initials="FQyM" lastIdx="1" clrIdx="1">
    <p:extLst>
      <p:ext uri="{19B8F6BF-5375-455C-9EA6-DF929625EA0E}">
        <p15:presenceInfo xmlns:p15="http://schemas.microsoft.com/office/powerpoint/2012/main" userId="S::franquiro@uca.edu.ar::d164f01f-fc4f-435e-a864-8898f925bfd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5454"/>
    <a:srgbClr val="256D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12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30T11:37:01.870" idx="1">
    <p:pos x="10" y="10"/>
    <p:text>HDTV: High Definition TV
SDTV: Standard Definition TV</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02T14:43:08.592" idx="2">
    <p:pos x="4436" y="535"/>
    <p:text>Si estoy transmitiendo con QPSK y aún tengo mucha interferencia, puedo acercarme a 1/4..</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8-10T12:44:47.628" idx="1">
    <p:pos x="10" y="10"/>
    <p:text>VCM y ACM logran que se optimice la utilización del ancho de banda al cambiar los parámetros de transmisión dinámicamente</p:text>
    <p:extLst>
      <p:ext uri="{C676402C-5697-4E1C-873F-D02D1690AC5C}">
        <p15:threadingInfo xmlns:p15="http://schemas.microsoft.com/office/powerpoint/2012/main" timeZoneBias="18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30T00:28:08.691"/>
    </inkml:context>
    <inkml:brush xml:id="br0">
      <inkml:brushProperty name="width" value="0.1" units="cm"/>
      <inkml:brushProperty name="height" value="0.2" units="cm"/>
      <inkml:brushProperty name="color" value="#203864"/>
      <inkml:brushProperty name="tip" value="rectangle"/>
      <inkml:brushProperty name="rasterOp" value="maskPen"/>
      <inkml:brushProperty name="ignorePressure" value="1"/>
    </inkml:brush>
  </inkml:definitions>
  <inkml:trace contextRef="#ctx0" brushRef="#br0">0 29,'703'0,"-677"-2,-1 0,0-2,6-2,-4 1,0 1,17 0,538 3,-282 3,1773-2,-2050 1,-1 1,0 1,10 4,51 5,2 1,-62-8,0-1,1-1,1-1,278-2,-138-1,-149 3,1 0,-1 1,0 0,0 1,0 1,0 1,-1 0,4 3,-2-1,0-1,0-1,0-1,1 0,0-1,15 1,3-2,-1 2,0 1,0 2,7 4,5 0,-32-9,1 1,-1 1,0 0,0 1,12 7,127 65,-122-61,-24-13,0 0,0 0,0 1,0 0,-1 1,7 6,-6-5,1-1,-1 0,2 0,-1-1,0 0,1 0,0-1,0-1,0 0,3 1,41 15,-22-6,-21-9,0 1,-1-1,1 2,-1-1,0 1,-1 1,0 0,1 1,11 9,1 0,0-2,21 11,-23-15,-2 1,1 0,-2 1,0 1,0 1,4 5,-8-6,0-2,1 0,0 0,3 0,-3-2,-1 1,1 0,-2 1,7 8,0 1,0-1,2 0,0-2,4 2,21 17,2-3,25 13,-53-33,-1 0,0 2,-1 0,-1 0,5 8,23 21,-16-18,1 2,1-2,14 9,-27-22,-1 1,0 0,0 3,27 25,-23-22,0 1,16 22,17 20,11 1,-32-34,-1 2,-1 2,14 22,25 23,25 78,-79-131,-2 1,0 0,4 18,-4-12,1 0,8 9,-14-27,-1 2,-1-1,-1 1,0 0,-1 0,-1 1,0-1,-2 4,1-7,1 0,0 0,1-1,2 4,0-2,-2-1,0 1,0 7,9 65,-4 1,-3-1,-5 3,-4 21,-1-36,8 64,-3-129,0 0,1 0,0 0,1 0,0-1,2 5,-1-5,0 1,-1 0,-1 0,0 1,2 11,7 59,-5-41,-2 0,-1 16,-1-11,2 0,3 4,2 26,2 0,-6-43,-2 1,1 29,-4-45,1-1,0-1,2 1,0 0,0-1,2 0,0 0,1 0,7 11,-1 5,-2 1,-1 0,3 19,2 6,0 14,-12-52,1-1,1 1,0-1,8 16,3 1,5 8,-2 1,-2 1,10 46,-24-85,-1 1,1-1,0 0,1 0,0 0,0 0,1-1,-1 1,2-1,-1 0,0 1,0 0,-1 0,0 1,0-1,-1 1,2 5,1 6,1 0,0-1,2 0,0-1,1 0,0 0,2-1,0 0,8 8,-3-4,-2 1,-1 1,2 4,-3-4,1 0,1-1,3 1,-7-7,-1 0,0 1,-1 0,-1 0,-1 1,2 7,4 5,0 7,-10-26,0-1,1-1,0 1,0 0,1-1,0 0,1 1,134 185,-80-108,-47-65,0 0,-2 1,6 15,-8-14,2-1,1 0,9 13,88 115,-99-138,0 0,1-1,0-1,0 0,2 1,35 31,-7 1,46 37,-66-64,1 0,0-1,1-1,1-1,15 6,39 22,-57-28,1-2,0 0,8 2,2-1,0 1,-2 2,1 1,-2 2,12 9,13 16,-26-20,0-2,6 3,-9-7,-1 1,17 16,-16-12,-5-8,1-1,0-1,1-1,0-1,0-1,1 0,1-2,0-1,17 7,35 16,49 29,-51-28,-55-24,-1 1,1 0,11 9,-18-11,0 1,0-2,0 1,0-2,1 1,6-1,-3 0,-2 1,1 0,0 1,4 3,4 1,1-1,0 0,0-2,9 0,63 19,-72-18,1-2,0 0,0-1,7-1,-9-1,1 1,-1 1,0 1,-1 1,7 3,-7 0,0-1,0-1,1-1,0-1,1-1,-1-1,1-1,10 0,640-4,-651 3,0 2,0 0,0 2,-1 0,9 5,-8-3,0-1,0-1,1-1,23 1,20-7,-45 1,1 0,-1 2,0 0,1 2,-1 0,0 1,26 9,0-3,1-2,0-2,0-2,30-2,1077-4,-628 3,-502-3,0 0,0-2,4-1,-2-1,0 2,16 0,-7 2,-1-2,2-2,-4 0,1 2,17 0,1001 4,-472 1,-561 0,-1 1,1 1,14 4,-13-2,0-1,1-1,2-1,4-1,66 1,69-7,-93-7,-51 8,0 0,1 1,7 1,129 2,-134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26130C-E6C3-47F2-BF23-011F18F3849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A8962A96-8DD7-4AE7-8766-D4125641E5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7428CCD6-2255-4971-8351-6DA139B94618}"/>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5" name="Marcador de pie de página 4">
            <a:extLst>
              <a:ext uri="{FF2B5EF4-FFF2-40B4-BE49-F238E27FC236}">
                <a16:creationId xmlns:a16="http://schemas.microsoft.com/office/drawing/2014/main" id="{0142C162-4FA0-4ACC-B5AA-3BAFFE62910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F24553A-1D8C-4CF8-8BA3-995E5901DF43}"/>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326784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A4980F-7D24-40BB-B107-3775AA6BA6A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DDB78235-EFA5-475E-BBC8-BC70CDBA14F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1ACF401-DAE2-418E-A44E-E0D889DD821B}"/>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5" name="Marcador de pie de página 4">
            <a:extLst>
              <a:ext uri="{FF2B5EF4-FFF2-40B4-BE49-F238E27FC236}">
                <a16:creationId xmlns:a16="http://schemas.microsoft.com/office/drawing/2014/main" id="{64D80CCA-0340-4F19-930B-FF802CBF084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43B5CE0-8958-428A-B0A2-77B92DB1BFEF}"/>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1350686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11FFEF8-1029-4126-B4A2-32D1CC3D747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61947E9-A6F9-40A5-B902-48E80D60CB9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50A4755-7CDC-4AC8-B8A1-16A90F45AE40}"/>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5" name="Marcador de pie de página 4">
            <a:extLst>
              <a:ext uri="{FF2B5EF4-FFF2-40B4-BE49-F238E27FC236}">
                <a16:creationId xmlns:a16="http://schemas.microsoft.com/office/drawing/2014/main" id="{2D7300D4-1AAE-4450-B119-18212D396BA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345CB4C0-3548-49F0-9FAB-4F876CDF71AE}"/>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1260485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C99D9-8988-4CD0-93E5-EC85AC17A32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E725E5B-509F-4FE7-8C2A-E1BF8BA3C1C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E400BFD5-3A7D-4F6D-828A-065826F0572D}"/>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5" name="Marcador de pie de página 4">
            <a:extLst>
              <a:ext uri="{FF2B5EF4-FFF2-40B4-BE49-F238E27FC236}">
                <a16:creationId xmlns:a16="http://schemas.microsoft.com/office/drawing/2014/main" id="{90CE11D1-CC8E-4ADE-A1A2-918CBA71B47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FCE4823-FA72-4F85-930C-D39A330E7B7F}"/>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2957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A2D2D8-15D6-45E7-B4CA-E3A230DF80C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9CF467FF-80D7-410E-850C-E37A81F7CD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DCB4B70-44EB-4318-88FB-C3DAC9B5CE12}"/>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5" name="Marcador de pie de página 4">
            <a:extLst>
              <a:ext uri="{FF2B5EF4-FFF2-40B4-BE49-F238E27FC236}">
                <a16:creationId xmlns:a16="http://schemas.microsoft.com/office/drawing/2014/main" id="{D22BBC85-AEF5-41E8-BE18-F6FBB4EDCA4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E2ACBDB-8770-4970-B1C3-3BE13ECBD745}"/>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454979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339CDB-A2E2-44B4-9AAD-2D4E1396FD07}"/>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7E3D501-27FD-4C69-8357-E0A5D498A18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FB60BFD3-AA6A-437A-8139-EF750792AA6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2BED604E-B2F7-4C80-A0F5-8156FB8AA9A9}"/>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6" name="Marcador de pie de página 5">
            <a:extLst>
              <a:ext uri="{FF2B5EF4-FFF2-40B4-BE49-F238E27FC236}">
                <a16:creationId xmlns:a16="http://schemas.microsoft.com/office/drawing/2014/main" id="{602B70C0-E552-4BC5-86A4-59D741FF51AF}"/>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1A927413-6B02-4388-8EB3-E50CC475662D}"/>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9528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7A9CE-4A75-400E-8C44-60A79455EA7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33E8384-F20F-4AD0-A913-CC368129B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914A753-6606-451F-BDCB-C6DE59A11F6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F726C76-E854-42B0-BBE7-5A3BF9B009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2A2B39A-52B2-4195-8A84-59AD4802103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07FD58BC-6E67-4881-8B0C-858EF5B8C151}"/>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8" name="Marcador de pie de página 7">
            <a:extLst>
              <a:ext uri="{FF2B5EF4-FFF2-40B4-BE49-F238E27FC236}">
                <a16:creationId xmlns:a16="http://schemas.microsoft.com/office/drawing/2014/main" id="{482A9550-3876-496A-9D0A-7111ED8D6C9B}"/>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3483A6D4-9B5C-462A-83E4-6C60AF1FF5FD}"/>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2029950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04070-061D-4320-8486-4352E4452CB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A4BD4CAE-06D0-4F3F-A00E-AE2A0FBD767E}"/>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4" name="Marcador de pie de página 3">
            <a:extLst>
              <a:ext uri="{FF2B5EF4-FFF2-40B4-BE49-F238E27FC236}">
                <a16:creationId xmlns:a16="http://schemas.microsoft.com/office/drawing/2014/main" id="{16FB9873-D376-4E60-92A9-7DD8D574C88C}"/>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3DE43972-C6AF-4461-BABC-BAB7581567F9}"/>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2092298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6BFC039-49C9-4358-81ED-96D66F27B6B4}"/>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3" name="Marcador de pie de página 2">
            <a:extLst>
              <a:ext uri="{FF2B5EF4-FFF2-40B4-BE49-F238E27FC236}">
                <a16:creationId xmlns:a16="http://schemas.microsoft.com/office/drawing/2014/main" id="{08C21BCB-B5E3-441C-98D2-0C2555EC420B}"/>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F898A317-24C0-4B3F-B9CB-A2BBE0427114}"/>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4010893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7E9C82-263F-4E28-9AC4-42AEAD98824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AC4E4EC-0D5B-41BF-A71D-0DC1E95081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121E6113-F5EC-4B03-B924-446E3F6AA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076C88A-723B-449B-96B1-1230BEDD8049}"/>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6" name="Marcador de pie de página 5">
            <a:extLst>
              <a:ext uri="{FF2B5EF4-FFF2-40B4-BE49-F238E27FC236}">
                <a16:creationId xmlns:a16="http://schemas.microsoft.com/office/drawing/2014/main" id="{ED2EAD33-6731-47F2-ABAA-362BE041A4E8}"/>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F85033B2-75D6-4CB0-AEC9-56ABB29CE3E2}"/>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3682657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85474A-D9A6-43DD-B416-51943F91EC6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AB6B3527-38B6-4719-A462-41D380938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9D5D8F64-D472-4DBB-B738-E10EF6F6A4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44F3D78-0C5C-4037-821D-916D9F4EA33C}"/>
              </a:ext>
            </a:extLst>
          </p:cNvPr>
          <p:cNvSpPr>
            <a:spLocks noGrp="1"/>
          </p:cNvSpPr>
          <p:nvPr>
            <p:ph type="dt" sz="half" idx="10"/>
          </p:nvPr>
        </p:nvSpPr>
        <p:spPr/>
        <p:txBody>
          <a:bodyPr/>
          <a:lstStyle/>
          <a:p>
            <a:fld id="{20135103-ECCE-4EE2-874D-9317BDEF3465}" type="datetimeFigureOut">
              <a:rPr lang="es-AR" smtClean="0"/>
              <a:t>10/8/2020</a:t>
            </a:fld>
            <a:endParaRPr lang="es-AR"/>
          </a:p>
        </p:txBody>
      </p:sp>
      <p:sp>
        <p:nvSpPr>
          <p:cNvPr id="6" name="Marcador de pie de página 5">
            <a:extLst>
              <a:ext uri="{FF2B5EF4-FFF2-40B4-BE49-F238E27FC236}">
                <a16:creationId xmlns:a16="http://schemas.microsoft.com/office/drawing/2014/main" id="{E688BA8A-9627-4624-AE51-2DB649C59AD3}"/>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5E0E4DE-03C6-4749-A9A5-70D003B84B4E}"/>
              </a:ext>
            </a:extLst>
          </p:cNvPr>
          <p:cNvSpPr>
            <a:spLocks noGrp="1"/>
          </p:cNvSpPr>
          <p:nvPr>
            <p:ph type="sldNum" sz="quarter" idx="12"/>
          </p:nvPr>
        </p:nvSpPr>
        <p:spPr/>
        <p:txBody>
          <a:bodyPr/>
          <a:lstStyle/>
          <a:p>
            <a:fld id="{A7E01342-1399-41D0-A8F8-0787EF96456E}" type="slidenum">
              <a:rPr lang="es-AR" smtClean="0"/>
              <a:t>‹Nº›</a:t>
            </a:fld>
            <a:endParaRPr lang="es-AR"/>
          </a:p>
        </p:txBody>
      </p:sp>
    </p:spTree>
    <p:extLst>
      <p:ext uri="{BB962C8B-B14F-4D97-AF65-F5344CB8AC3E}">
        <p14:creationId xmlns:p14="http://schemas.microsoft.com/office/powerpoint/2010/main" val="1903970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A3D9920-AE45-409D-8696-34B4982CCE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63108CC-2A26-428A-BDB5-2A39A32FB9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6F0DB9F-5013-4499-B2B1-2279195AD9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135103-ECCE-4EE2-874D-9317BDEF3465}" type="datetimeFigureOut">
              <a:rPr lang="es-AR" smtClean="0"/>
              <a:t>10/8/2020</a:t>
            </a:fld>
            <a:endParaRPr lang="es-AR"/>
          </a:p>
        </p:txBody>
      </p:sp>
      <p:sp>
        <p:nvSpPr>
          <p:cNvPr id="5" name="Marcador de pie de página 4">
            <a:extLst>
              <a:ext uri="{FF2B5EF4-FFF2-40B4-BE49-F238E27FC236}">
                <a16:creationId xmlns:a16="http://schemas.microsoft.com/office/drawing/2014/main" id="{828F8246-C3AF-49EA-89A3-EC674B9CC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9CC122C1-B17B-49F8-BD9F-DC8439985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E01342-1399-41D0-A8F8-0787EF96456E}" type="slidenum">
              <a:rPr lang="es-AR" smtClean="0"/>
              <a:t>‹Nº›</a:t>
            </a:fld>
            <a:endParaRPr lang="es-AR"/>
          </a:p>
        </p:txBody>
      </p:sp>
    </p:spTree>
    <p:extLst>
      <p:ext uri="{BB962C8B-B14F-4D97-AF65-F5344CB8AC3E}">
        <p14:creationId xmlns:p14="http://schemas.microsoft.com/office/powerpoint/2010/main" val="2055458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customXml" Target="../ink/ink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comments" Target="../comments/comment3.xml"/><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3.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6354091F-19BD-4762-8AAC-010DE4E7D440}"/>
              </a:ext>
            </a:extLst>
          </p:cNvPr>
          <p:cNvSpPr/>
          <p:nvPr/>
        </p:nvSpPr>
        <p:spPr>
          <a:xfrm>
            <a:off x="0" y="-1"/>
            <a:ext cx="12192000" cy="685800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dirty="0"/>
          </a:p>
        </p:txBody>
      </p:sp>
      <p:grpSp>
        <p:nvGrpSpPr>
          <p:cNvPr id="10" name="Grupo 9">
            <a:extLst>
              <a:ext uri="{FF2B5EF4-FFF2-40B4-BE49-F238E27FC236}">
                <a16:creationId xmlns:a16="http://schemas.microsoft.com/office/drawing/2014/main" id="{7CF08B28-A904-459C-BB31-0094E2493778}"/>
              </a:ext>
            </a:extLst>
          </p:cNvPr>
          <p:cNvGrpSpPr/>
          <p:nvPr/>
        </p:nvGrpSpPr>
        <p:grpSpPr>
          <a:xfrm>
            <a:off x="773180" y="340393"/>
            <a:ext cx="10645640" cy="4595501"/>
            <a:chOff x="532433" y="321732"/>
            <a:chExt cx="11127134" cy="6214534"/>
          </a:xfrm>
        </p:grpSpPr>
        <p:pic>
          <p:nvPicPr>
            <p:cNvPr id="5" name="Imagen 4" descr="Imagen que contiene aeronave&#10;&#10;Descripción generada automáticamente">
              <a:extLst>
                <a:ext uri="{FF2B5EF4-FFF2-40B4-BE49-F238E27FC236}">
                  <a16:creationId xmlns:a16="http://schemas.microsoft.com/office/drawing/2014/main" id="{E37D6E28-8AB8-4C5E-94E2-5AE3EBD37D9D}"/>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6112" r="-1" b="17245"/>
            <a:stretch/>
          </p:blipFill>
          <p:spPr>
            <a:xfrm>
              <a:off x="4378097" y="321733"/>
              <a:ext cx="4226020" cy="6214533"/>
            </a:xfrm>
            <a:prstGeom prst="rect">
              <a:avLst/>
            </a:prstGeom>
          </p:spPr>
        </p:pic>
        <p:pic>
          <p:nvPicPr>
            <p:cNvPr id="6" name="Imagen 5">
              <a:extLst>
                <a:ext uri="{FF2B5EF4-FFF2-40B4-BE49-F238E27FC236}">
                  <a16:creationId xmlns:a16="http://schemas.microsoft.com/office/drawing/2014/main" id="{DE49E689-370E-4B89-A311-8A4A68C68879}"/>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4570" r="-2" b="-2"/>
            <a:stretch/>
          </p:blipFill>
          <p:spPr>
            <a:xfrm>
              <a:off x="8575542" y="321733"/>
              <a:ext cx="3084025" cy="3067200"/>
            </a:xfrm>
            <a:prstGeom prst="rect">
              <a:avLst/>
            </a:prstGeom>
          </p:spPr>
        </p:pic>
        <p:pic>
          <p:nvPicPr>
            <p:cNvPr id="7" name="Imagen 6" descr="Imagen que contiene aeronave&#10;&#10;Descripción generada automáticamente">
              <a:extLst>
                <a:ext uri="{FF2B5EF4-FFF2-40B4-BE49-F238E27FC236}">
                  <a16:creationId xmlns:a16="http://schemas.microsoft.com/office/drawing/2014/main" id="{BBD0FE9D-1EEF-4BBE-B349-84AC2D98265D}"/>
                </a:ext>
              </a:extLst>
            </p:cNvPr>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t="15914" r="-3" b="16456"/>
            <a:stretch/>
          </p:blipFill>
          <p:spPr>
            <a:xfrm>
              <a:off x="8575542" y="3469105"/>
              <a:ext cx="3084025" cy="3067161"/>
            </a:xfrm>
            <a:prstGeom prst="rect">
              <a:avLst/>
            </a:prstGeom>
          </p:spPr>
        </p:pic>
        <p:pic>
          <p:nvPicPr>
            <p:cNvPr id="9" name="Imagen 8">
              <a:extLst>
                <a:ext uri="{FF2B5EF4-FFF2-40B4-BE49-F238E27FC236}">
                  <a16:creationId xmlns:a16="http://schemas.microsoft.com/office/drawing/2014/main" id="{4197ADE1-62B3-42AD-B954-A3D9633E15A4}"/>
                </a:ext>
              </a:extLst>
            </p:cNvPr>
            <p:cNvPicPr>
              <a:picLocks noChangeAspect="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b="1129"/>
            <a:stretch/>
          </p:blipFill>
          <p:spPr>
            <a:xfrm>
              <a:off x="532433" y="321732"/>
              <a:ext cx="4151376" cy="6214533"/>
            </a:xfrm>
            <a:prstGeom prst="rect">
              <a:avLst/>
            </a:prstGeom>
          </p:spPr>
        </p:pic>
      </p:grpSp>
      <p:pic>
        <p:nvPicPr>
          <p:cNvPr id="12" name="Imagen 11" descr="Imagen que contiene señal, firmar&#10;&#10;Descripción generada automáticamente">
            <a:extLst>
              <a:ext uri="{FF2B5EF4-FFF2-40B4-BE49-F238E27FC236}">
                <a16:creationId xmlns:a16="http://schemas.microsoft.com/office/drawing/2014/main" id="{9C8FF820-1D00-482E-8E84-0E412EADAE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1255" y="5427774"/>
            <a:ext cx="3050610" cy="915183"/>
          </a:xfrm>
          <a:prstGeom prst="rect">
            <a:avLst/>
          </a:prstGeom>
        </p:spPr>
      </p:pic>
      <p:sp>
        <p:nvSpPr>
          <p:cNvPr id="13" name="Rectángulo 12">
            <a:extLst>
              <a:ext uri="{FF2B5EF4-FFF2-40B4-BE49-F238E27FC236}">
                <a16:creationId xmlns:a16="http://schemas.microsoft.com/office/drawing/2014/main" id="{5F45F2FF-8E20-48BF-80FE-0047F6E100F5}"/>
              </a:ext>
            </a:extLst>
          </p:cNvPr>
          <p:cNvSpPr/>
          <p:nvPr/>
        </p:nvSpPr>
        <p:spPr>
          <a:xfrm>
            <a:off x="7005441" y="5253131"/>
            <a:ext cx="4413379" cy="12644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dirty="0"/>
              <a:t>Jimena Baños y Rivas</a:t>
            </a:r>
          </a:p>
          <a:p>
            <a:pPr algn="ctr"/>
            <a:r>
              <a:rPr lang="es-AR" dirty="0"/>
              <a:t>15-162016-0</a:t>
            </a:r>
          </a:p>
          <a:p>
            <a:pPr algn="ctr"/>
            <a:r>
              <a:rPr lang="es-AR" dirty="0"/>
              <a:t>Radiodifusión Sonora y Televisiva</a:t>
            </a:r>
          </a:p>
        </p:txBody>
      </p:sp>
    </p:spTree>
    <p:extLst>
      <p:ext uri="{BB962C8B-B14F-4D97-AF65-F5344CB8AC3E}">
        <p14:creationId xmlns:p14="http://schemas.microsoft.com/office/powerpoint/2010/main" val="216466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7" y="0"/>
            <a:ext cx="3749351"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8" y="0"/>
            <a:ext cx="3376128"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REED-SOLOMON</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9" name="CuadroTexto 18">
            <a:extLst>
              <a:ext uri="{FF2B5EF4-FFF2-40B4-BE49-F238E27FC236}">
                <a16:creationId xmlns:a16="http://schemas.microsoft.com/office/drawing/2014/main" id="{82D3AEF2-83EA-48A6-87B9-4512D9C6DD53}"/>
              </a:ext>
            </a:extLst>
          </p:cNvPr>
          <p:cNvSpPr txBox="1"/>
          <p:nvPr/>
        </p:nvSpPr>
        <p:spPr>
          <a:xfrm>
            <a:off x="527537" y="1027370"/>
            <a:ext cx="7562105" cy="6001643"/>
          </a:xfrm>
          <a:prstGeom prst="rect">
            <a:avLst/>
          </a:prstGeom>
          <a:noFill/>
        </p:spPr>
        <p:txBody>
          <a:bodyPr wrap="square" rtlCol="0">
            <a:spAutoFit/>
          </a:bodyPr>
          <a:lstStyle/>
          <a:p>
            <a:pPr algn="just"/>
            <a:r>
              <a:rPr lang="es-AR" sz="2400" dirty="0"/>
              <a:t>   El codificador genera redundancias.</a:t>
            </a:r>
          </a:p>
          <a:p>
            <a:pPr algn="just"/>
            <a:r>
              <a:rPr lang="es-AR" sz="2400" dirty="0"/>
              <a:t>   Agrega 16 bytes atrás para poder dar una protección de T=8. Esto quiere decir que puede corregir hasta 8 bytes erróneos dentro de los 204 que se mandan.</a:t>
            </a:r>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r>
              <a:rPr lang="es-AR" sz="2400" dirty="0"/>
              <a:t>   </a:t>
            </a:r>
            <a:r>
              <a:rPr lang="es-AR" sz="2400" b="1" dirty="0"/>
              <a:t>Ventaja: </a:t>
            </a:r>
            <a:r>
              <a:rPr lang="es-AR" sz="2400" dirty="0"/>
              <a:t>trabaja en conjunto con el ENTRELAZADOR CONVOLUCIONAL</a:t>
            </a:r>
          </a:p>
          <a:p>
            <a:pPr algn="just"/>
            <a:endParaRPr lang="es-AR" sz="2400" dirty="0"/>
          </a:p>
        </p:txBody>
      </p:sp>
      <p:pic>
        <p:nvPicPr>
          <p:cNvPr id="2" name="Imagen 1">
            <a:extLst>
              <a:ext uri="{FF2B5EF4-FFF2-40B4-BE49-F238E27FC236}">
                <a16:creationId xmlns:a16="http://schemas.microsoft.com/office/drawing/2014/main" id="{1B234EAD-E294-4FB9-9282-8D28EB681CB4}"/>
              </a:ext>
            </a:extLst>
          </p:cNvPr>
          <p:cNvPicPr>
            <a:picLocks noChangeAspect="1"/>
          </p:cNvPicPr>
          <p:nvPr/>
        </p:nvPicPr>
        <p:blipFill>
          <a:blip r:embed="rId3"/>
          <a:stretch>
            <a:fillRect/>
          </a:stretch>
        </p:blipFill>
        <p:spPr>
          <a:xfrm>
            <a:off x="2076896" y="4065765"/>
            <a:ext cx="5760230" cy="1478978"/>
          </a:xfrm>
          <a:prstGeom prst="rect">
            <a:avLst/>
          </a:prstGeom>
        </p:spPr>
      </p:pic>
      <p:sp>
        <p:nvSpPr>
          <p:cNvPr id="4" name="Rectángulo 3">
            <a:extLst>
              <a:ext uri="{FF2B5EF4-FFF2-40B4-BE49-F238E27FC236}">
                <a16:creationId xmlns:a16="http://schemas.microsoft.com/office/drawing/2014/main" id="{F2ABA964-DF34-4306-8BA8-7C9F94F1384A}"/>
              </a:ext>
            </a:extLst>
          </p:cNvPr>
          <p:cNvSpPr/>
          <p:nvPr/>
        </p:nvSpPr>
        <p:spPr>
          <a:xfrm>
            <a:off x="3422181" y="2655490"/>
            <a:ext cx="1772816" cy="690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188 + 16 = 204</a:t>
            </a:r>
          </a:p>
        </p:txBody>
      </p:sp>
      <p:sp>
        <p:nvSpPr>
          <p:cNvPr id="6" name="Elipse 5">
            <a:extLst>
              <a:ext uri="{FF2B5EF4-FFF2-40B4-BE49-F238E27FC236}">
                <a16:creationId xmlns:a16="http://schemas.microsoft.com/office/drawing/2014/main" id="{696AED01-4A78-4CA5-9CFF-F8A548EA5D36}"/>
              </a:ext>
            </a:extLst>
          </p:cNvPr>
          <p:cNvSpPr/>
          <p:nvPr/>
        </p:nvSpPr>
        <p:spPr>
          <a:xfrm>
            <a:off x="4146213" y="2838139"/>
            <a:ext cx="335902" cy="330684"/>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1" name="Flecha: a la derecha 10">
            <a:extLst>
              <a:ext uri="{FF2B5EF4-FFF2-40B4-BE49-F238E27FC236}">
                <a16:creationId xmlns:a16="http://schemas.microsoft.com/office/drawing/2014/main" id="{EC4BEE28-2BA5-44A3-A4D0-8079B9F251A2}"/>
              </a:ext>
            </a:extLst>
          </p:cNvPr>
          <p:cNvSpPr/>
          <p:nvPr/>
        </p:nvSpPr>
        <p:spPr>
          <a:xfrm rot="5400000">
            <a:off x="4135868" y="3277377"/>
            <a:ext cx="345440" cy="192387"/>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2" name="CuadroTexto 11">
            <a:extLst>
              <a:ext uri="{FF2B5EF4-FFF2-40B4-BE49-F238E27FC236}">
                <a16:creationId xmlns:a16="http://schemas.microsoft.com/office/drawing/2014/main" id="{1AF1039C-86B8-4272-918D-28AB9AFB8F9F}"/>
              </a:ext>
            </a:extLst>
          </p:cNvPr>
          <p:cNvSpPr txBox="1"/>
          <p:nvPr/>
        </p:nvSpPr>
        <p:spPr>
          <a:xfrm>
            <a:off x="4045328" y="3348497"/>
            <a:ext cx="2279715" cy="5232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AR" sz="1400" dirty="0"/>
              <a:t>Bytes agregados que permiten corregir 16/2 bytes</a:t>
            </a:r>
          </a:p>
        </p:txBody>
      </p:sp>
      <p:sp>
        <p:nvSpPr>
          <p:cNvPr id="13" name="Elipse 12">
            <a:extLst>
              <a:ext uri="{FF2B5EF4-FFF2-40B4-BE49-F238E27FC236}">
                <a16:creationId xmlns:a16="http://schemas.microsoft.com/office/drawing/2014/main" id="{340A3272-EE4D-467F-9B2F-1A45E9C997B5}"/>
              </a:ext>
            </a:extLst>
          </p:cNvPr>
          <p:cNvSpPr/>
          <p:nvPr/>
        </p:nvSpPr>
        <p:spPr>
          <a:xfrm>
            <a:off x="4473587" y="4202401"/>
            <a:ext cx="759429" cy="2546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0B703EEF-05B2-4548-9A0F-1E023BBC4A4E}"/>
              </a:ext>
            </a:extLst>
          </p:cNvPr>
          <p:cNvSpPr/>
          <p:nvPr/>
        </p:nvSpPr>
        <p:spPr>
          <a:xfrm>
            <a:off x="2076896" y="4065765"/>
            <a:ext cx="5760230" cy="160131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b="1" dirty="0">
                <a:solidFill>
                  <a:schemeClr val="bg1"/>
                </a:solidFill>
              </a:rPr>
              <a:t>Reed-Solomon</a:t>
            </a:r>
            <a:r>
              <a:rPr lang="es-AR" sz="2000" dirty="0">
                <a:solidFill>
                  <a:schemeClr val="bg1"/>
                </a:solidFill>
              </a:rPr>
              <a:t> calcula a partir de los </a:t>
            </a:r>
            <a:r>
              <a:rPr lang="es-AR" sz="2000" b="1" dirty="0">
                <a:solidFill>
                  <a:schemeClr val="bg1"/>
                </a:solidFill>
              </a:rPr>
              <a:t>188 bytes</a:t>
            </a:r>
            <a:r>
              <a:rPr lang="es-AR" sz="2000" dirty="0">
                <a:solidFill>
                  <a:schemeClr val="bg1"/>
                </a:solidFill>
              </a:rPr>
              <a:t>, eso quiere decir que va a proteger todos los bytes, incluyendo los de sincronismo (independientemente de si están invertidos o no)</a:t>
            </a:r>
          </a:p>
        </p:txBody>
      </p:sp>
      <p:sp>
        <p:nvSpPr>
          <p:cNvPr id="16" name="CuadroTexto 15">
            <a:extLst>
              <a:ext uri="{FF2B5EF4-FFF2-40B4-BE49-F238E27FC236}">
                <a16:creationId xmlns:a16="http://schemas.microsoft.com/office/drawing/2014/main" id="{2917DA29-CF09-4CC8-98F0-DB26308AAD7F}"/>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19139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8" y="0"/>
            <a:ext cx="6281057"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5937677"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ENTRELAZOR CONVOLUCIONAL</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9" name="CuadroTexto 18">
            <a:extLst>
              <a:ext uri="{FF2B5EF4-FFF2-40B4-BE49-F238E27FC236}">
                <a16:creationId xmlns:a16="http://schemas.microsoft.com/office/drawing/2014/main" id="{82D3AEF2-83EA-48A6-87B9-4512D9C6DD53}"/>
              </a:ext>
            </a:extLst>
          </p:cNvPr>
          <p:cNvSpPr txBox="1"/>
          <p:nvPr/>
        </p:nvSpPr>
        <p:spPr>
          <a:xfrm>
            <a:off x="527537" y="1451371"/>
            <a:ext cx="7562105" cy="4154984"/>
          </a:xfrm>
          <a:prstGeom prst="rect">
            <a:avLst/>
          </a:prstGeom>
          <a:noFill/>
        </p:spPr>
        <p:txBody>
          <a:bodyPr wrap="square" rtlCol="0">
            <a:spAutoFit/>
          </a:bodyPr>
          <a:lstStyle/>
          <a:p>
            <a:pPr algn="just"/>
            <a:r>
              <a:rPr lang="es-AR" sz="2400" b="1" dirty="0"/>
              <a:t>Función: </a:t>
            </a:r>
            <a:r>
              <a:rPr lang="es-AR" sz="2400" dirty="0"/>
              <a:t>dispersar en el tiempo los errores de ráfaga que puedan aparecer durante la transmisión.</a:t>
            </a:r>
          </a:p>
          <a:p>
            <a:pPr algn="just"/>
            <a:endParaRPr lang="es-AR" sz="2400" dirty="0"/>
          </a:p>
          <a:p>
            <a:pPr algn="just"/>
            <a:r>
              <a:rPr lang="es-AR" sz="2400" b="1" dirty="0"/>
              <a:t>Ventaja: </a:t>
            </a:r>
            <a:r>
              <a:rPr lang="es-AR" sz="2400" dirty="0"/>
              <a:t>la distribución de los errores responderá a un patrón de aspecto aleatorio, con lo cual su corrección será mucho más sencilla si se emplea conjuntamente con adecuadas técnicas de codificación de datos.</a:t>
            </a:r>
          </a:p>
          <a:p>
            <a:pPr algn="just"/>
            <a:endParaRPr lang="es-AR" sz="2400" dirty="0"/>
          </a:p>
          <a:p>
            <a:pPr algn="just"/>
            <a:r>
              <a:rPr lang="es-AR" sz="2400" dirty="0"/>
              <a:t>Según la norma, DVB-S tiene un </a:t>
            </a:r>
            <a:r>
              <a:rPr lang="es-AR" sz="2400" b="1" dirty="0"/>
              <a:t>Intercalador de </a:t>
            </a:r>
            <a:r>
              <a:rPr lang="es-AR" sz="2400" b="1" dirty="0" err="1"/>
              <a:t>Forney</a:t>
            </a:r>
            <a:r>
              <a:rPr lang="es-AR" sz="2400" b="1" dirty="0"/>
              <a:t> </a:t>
            </a:r>
            <a:r>
              <a:rPr lang="es-AR" sz="2400" dirty="0"/>
              <a:t>compuesto por dos llaves giratorias y registros de desplazamiento.</a:t>
            </a:r>
          </a:p>
        </p:txBody>
      </p:sp>
      <p:sp>
        <p:nvSpPr>
          <p:cNvPr id="15" name="CuadroTexto 14">
            <a:extLst>
              <a:ext uri="{FF2B5EF4-FFF2-40B4-BE49-F238E27FC236}">
                <a16:creationId xmlns:a16="http://schemas.microsoft.com/office/drawing/2014/main" id="{EAA2E917-9BEF-4DBE-9734-A4EA36150DFE}"/>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109994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8" y="0"/>
            <a:ext cx="6281057"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5937677"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ENTRELAZOR CONVOLUCIONAL</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1" name="Rectángulo 10">
            <a:extLst>
              <a:ext uri="{FF2B5EF4-FFF2-40B4-BE49-F238E27FC236}">
                <a16:creationId xmlns:a16="http://schemas.microsoft.com/office/drawing/2014/main" id="{0C7EED70-D3DF-4F84-8907-A39985981E97}"/>
              </a:ext>
            </a:extLst>
          </p:cNvPr>
          <p:cNvSpPr/>
          <p:nvPr/>
        </p:nvSpPr>
        <p:spPr>
          <a:xfrm>
            <a:off x="271492" y="895192"/>
            <a:ext cx="8610629" cy="5748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360000" tIns="180000" rIns="360000" bIns="360000" rtlCol="0" anchor="t">
            <a:noAutofit/>
          </a:bodyPr>
          <a:lstStyle/>
          <a:p>
            <a:pPr algn="just"/>
            <a:r>
              <a:rPr lang="es-AR" sz="2400" b="1" dirty="0"/>
              <a:t>Funcionamiento:</a:t>
            </a:r>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r>
              <a:rPr lang="es-AR" sz="2400" b="1" dirty="0"/>
              <a:t>Cuestiones de diseño:</a:t>
            </a:r>
          </a:p>
          <a:p>
            <a:pPr algn="just"/>
            <a:r>
              <a:rPr lang="es-AR" sz="2400" b="1" dirty="0"/>
              <a:t>    M </a:t>
            </a:r>
            <a:r>
              <a:rPr lang="es-AR" sz="2400" dirty="0"/>
              <a:t>e </a:t>
            </a:r>
            <a:r>
              <a:rPr lang="es-AR" sz="2400" b="1" dirty="0"/>
              <a:t>I </a:t>
            </a:r>
            <a:r>
              <a:rPr lang="es-AR" sz="2400" dirty="0"/>
              <a:t>fueron especialmente calculados para que los bytes de                             sincronismo siempre salgan por la línea 0.</a:t>
            </a:r>
            <a:endParaRPr lang="es-AR" sz="2400" b="1" dirty="0"/>
          </a:p>
          <a:p>
            <a:pPr algn="just"/>
            <a:endParaRPr lang="es-AR" sz="2400" b="1" dirty="0"/>
          </a:p>
        </p:txBody>
      </p:sp>
      <p:pic>
        <p:nvPicPr>
          <p:cNvPr id="2" name="Imagen 1">
            <a:extLst>
              <a:ext uri="{FF2B5EF4-FFF2-40B4-BE49-F238E27FC236}">
                <a16:creationId xmlns:a16="http://schemas.microsoft.com/office/drawing/2014/main" id="{7B760DD2-D9B4-4AE8-9BBF-E4F0BFADF1D0}"/>
              </a:ext>
            </a:extLst>
          </p:cNvPr>
          <p:cNvPicPr>
            <a:picLocks noChangeAspect="1"/>
          </p:cNvPicPr>
          <p:nvPr/>
        </p:nvPicPr>
        <p:blipFill>
          <a:blip r:embed="rId3"/>
          <a:stretch>
            <a:fillRect/>
          </a:stretch>
        </p:blipFill>
        <p:spPr>
          <a:xfrm>
            <a:off x="417521" y="1848883"/>
            <a:ext cx="7919172" cy="3160233"/>
          </a:xfrm>
          <a:prstGeom prst="rect">
            <a:avLst/>
          </a:prstGeom>
        </p:spPr>
      </p:pic>
      <p:sp>
        <p:nvSpPr>
          <p:cNvPr id="4" name="CuadroTexto 3">
            <a:extLst>
              <a:ext uri="{FF2B5EF4-FFF2-40B4-BE49-F238E27FC236}">
                <a16:creationId xmlns:a16="http://schemas.microsoft.com/office/drawing/2014/main" id="{BBA6A56E-2D10-4B30-A9A0-EA3DE1B272CC}"/>
              </a:ext>
            </a:extLst>
          </p:cNvPr>
          <p:cNvSpPr txBox="1"/>
          <p:nvPr/>
        </p:nvSpPr>
        <p:spPr>
          <a:xfrm>
            <a:off x="2324504" y="1591879"/>
            <a:ext cx="386131" cy="369332"/>
          </a:xfrm>
          <a:prstGeom prst="rect">
            <a:avLst/>
          </a:prstGeom>
          <a:solidFill>
            <a:schemeClr val="tx2">
              <a:lumMod val="75000"/>
            </a:schemeClr>
          </a:solidFill>
        </p:spPr>
        <p:txBody>
          <a:bodyPr wrap="none" rtlCol="0">
            <a:spAutoFit/>
          </a:bodyPr>
          <a:lstStyle/>
          <a:p>
            <a:pPr algn="ctr"/>
            <a:r>
              <a:rPr lang="es-AR" dirty="0" err="1">
                <a:solidFill>
                  <a:schemeClr val="bg1"/>
                </a:solidFill>
              </a:rPr>
              <a:t>Tx</a:t>
            </a:r>
            <a:endParaRPr lang="es-AR" dirty="0">
              <a:solidFill>
                <a:schemeClr val="bg1"/>
              </a:solidFill>
            </a:endParaRPr>
          </a:p>
        </p:txBody>
      </p:sp>
      <p:sp>
        <p:nvSpPr>
          <p:cNvPr id="12" name="CuadroTexto 11">
            <a:extLst>
              <a:ext uri="{FF2B5EF4-FFF2-40B4-BE49-F238E27FC236}">
                <a16:creationId xmlns:a16="http://schemas.microsoft.com/office/drawing/2014/main" id="{B05E365B-9F88-493D-9F39-61900E1E0933}"/>
              </a:ext>
            </a:extLst>
          </p:cNvPr>
          <p:cNvSpPr txBox="1"/>
          <p:nvPr/>
        </p:nvSpPr>
        <p:spPr>
          <a:xfrm>
            <a:off x="6099876" y="1591879"/>
            <a:ext cx="409086" cy="369332"/>
          </a:xfrm>
          <a:prstGeom prst="rect">
            <a:avLst/>
          </a:prstGeom>
          <a:solidFill>
            <a:schemeClr val="tx2">
              <a:lumMod val="75000"/>
            </a:schemeClr>
          </a:solidFill>
        </p:spPr>
        <p:txBody>
          <a:bodyPr wrap="none" rtlCol="0">
            <a:spAutoFit/>
          </a:bodyPr>
          <a:lstStyle/>
          <a:p>
            <a:pPr algn="ctr"/>
            <a:r>
              <a:rPr lang="es-AR" dirty="0" err="1">
                <a:solidFill>
                  <a:schemeClr val="bg1"/>
                </a:solidFill>
              </a:rPr>
              <a:t>Rx</a:t>
            </a:r>
            <a:endParaRPr lang="es-AR" dirty="0">
              <a:solidFill>
                <a:schemeClr val="bg1"/>
              </a:solidFill>
            </a:endParaRPr>
          </a:p>
        </p:txBody>
      </p:sp>
      <p:sp>
        <p:nvSpPr>
          <p:cNvPr id="6" name="Elipse 5">
            <a:extLst>
              <a:ext uri="{FF2B5EF4-FFF2-40B4-BE49-F238E27FC236}">
                <a16:creationId xmlns:a16="http://schemas.microsoft.com/office/drawing/2014/main" id="{78972378-2172-4D2D-B0DB-C49101376F42}"/>
              </a:ext>
            </a:extLst>
          </p:cNvPr>
          <p:cNvSpPr/>
          <p:nvPr/>
        </p:nvSpPr>
        <p:spPr>
          <a:xfrm>
            <a:off x="997253" y="2258769"/>
            <a:ext cx="762099" cy="1873394"/>
          </a:xfrm>
          <a:prstGeom prst="ellipse">
            <a:avLst/>
          </a:prstGeom>
          <a:solidFill>
            <a:schemeClr val="tx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Flecha: a la derecha 12">
            <a:extLst>
              <a:ext uri="{FF2B5EF4-FFF2-40B4-BE49-F238E27FC236}">
                <a16:creationId xmlns:a16="http://schemas.microsoft.com/office/drawing/2014/main" id="{D922008E-729E-4575-AAEE-238A2166CC78}"/>
              </a:ext>
            </a:extLst>
          </p:cNvPr>
          <p:cNvSpPr/>
          <p:nvPr/>
        </p:nvSpPr>
        <p:spPr>
          <a:xfrm>
            <a:off x="7930548" y="2882949"/>
            <a:ext cx="810228" cy="625033"/>
          </a:xfrm>
          <a:prstGeom prst="rightArrow">
            <a:avLst/>
          </a:prstGeom>
          <a:solidFill>
            <a:schemeClr val="tx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58BF6212-6BCA-4400-A9AF-061A79A16CCA}"/>
              </a:ext>
            </a:extLst>
          </p:cNvPr>
          <p:cNvSpPr/>
          <p:nvPr/>
        </p:nvSpPr>
        <p:spPr>
          <a:xfrm>
            <a:off x="7546694" y="895192"/>
            <a:ext cx="1335427" cy="8294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b="1" dirty="0"/>
              <a:t>M = 17</a:t>
            </a:r>
          </a:p>
          <a:p>
            <a:pPr algn="ctr"/>
            <a:r>
              <a:rPr lang="es-AR" b="1" dirty="0"/>
              <a:t>I = 12</a:t>
            </a:r>
          </a:p>
        </p:txBody>
      </p:sp>
      <p:sp>
        <p:nvSpPr>
          <p:cNvPr id="17" name="Rectángulo 16">
            <a:extLst>
              <a:ext uri="{FF2B5EF4-FFF2-40B4-BE49-F238E27FC236}">
                <a16:creationId xmlns:a16="http://schemas.microsoft.com/office/drawing/2014/main" id="{C434D0FF-50DF-4B72-9A7C-6C12C01FF4EB}"/>
              </a:ext>
            </a:extLst>
          </p:cNvPr>
          <p:cNvSpPr/>
          <p:nvPr/>
        </p:nvSpPr>
        <p:spPr>
          <a:xfrm>
            <a:off x="5926238" y="5904309"/>
            <a:ext cx="2500611" cy="6250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b="1" dirty="0"/>
              <a:t>12 x 17 = 204 → </a:t>
            </a:r>
            <a:r>
              <a:rPr lang="es-AR" sz="2400" b="1" dirty="0"/>
              <a:t>1 TS</a:t>
            </a:r>
            <a:endParaRPr lang="es-AR" b="1" dirty="0"/>
          </a:p>
        </p:txBody>
      </p:sp>
      <p:sp>
        <p:nvSpPr>
          <p:cNvPr id="18" name="CuadroTexto 17">
            <a:extLst>
              <a:ext uri="{FF2B5EF4-FFF2-40B4-BE49-F238E27FC236}">
                <a16:creationId xmlns:a16="http://schemas.microsoft.com/office/drawing/2014/main" id="{54ED07BD-73D3-4DB9-A447-06441013B79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04704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7" grpId="0" build="allAtOnce"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pic>
        <p:nvPicPr>
          <p:cNvPr id="13" name="Imagen 12">
            <a:extLst>
              <a:ext uri="{FF2B5EF4-FFF2-40B4-BE49-F238E27FC236}">
                <a16:creationId xmlns:a16="http://schemas.microsoft.com/office/drawing/2014/main" id="{D6A3AD58-279C-4F15-A11C-C5826C03E6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186" b="97628" l="3821" r="96844">
                        <a14:foregroundMark x1="40698" y1="7510" x2="40698" y2="7510"/>
                        <a14:foregroundMark x1="42857" y1="25296" x2="42857" y2="25296"/>
                        <a14:foregroundMark x1="42857" y1="33597" x2="42857" y2="33597"/>
                        <a14:foregroundMark x1="42857" y1="47826" x2="42857" y2="47826"/>
                        <a14:foregroundMark x1="58306" y1="56126" x2="58306" y2="56126"/>
                        <a14:foregroundMark x1="54651" y1="47036" x2="54651" y2="47036"/>
                        <a14:foregroundMark x1="53156" y1="47036" x2="55316" y2="47036"/>
                        <a14:foregroundMark x1="60631" y1="47826" x2="63289" y2="47431"/>
                        <a14:foregroundMark x1="68106" y1="47431" x2="70598" y2="47431"/>
                        <a14:foregroundMark x1="74252" y1="51383" x2="74252" y2="51383"/>
                        <a14:foregroundMark x1="75748" y1="47431" x2="78239" y2="47431"/>
                        <a14:foregroundMark x1="85382" y1="47036" x2="88040" y2="47036"/>
                        <a14:foregroundMark x1="89535" y1="38340" x2="89535" y2="38340"/>
                        <a14:foregroundMark x1="91694" y1="40316" x2="91694" y2="40316"/>
                        <a14:foregroundMark x1="91694" y1="54941" x2="91694" y2="54941"/>
                        <a14:foregroundMark x1="96844" y1="47036" x2="96844" y2="47036"/>
                        <a14:foregroundMark x1="92691" y1="63636" x2="92691" y2="63636"/>
                        <a14:foregroundMark x1="93023" y1="63241" x2="92193" y2="61660"/>
                        <a14:foregroundMark x1="94850" y1="26087" x2="94850" y2="26087"/>
                        <a14:foregroundMark x1="94850" y1="26087" x2="94850" y2="26087"/>
                        <a14:foregroundMark x1="94850" y1="26087" x2="94850" y2="26087"/>
                        <a14:foregroundMark x1="91362" y1="13834" x2="91362" y2="13834"/>
                        <a14:foregroundMark x1="91362" y1="13834" x2="91362" y2="13834"/>
                        <a14:foregroundMark x1="78571" y1="10277" x2="88704" y2="18577"/>
                        <a14:foregroundMark x1="55316" y1="92490" x2="60963" y2="93281"/>
                        <a14:foregroundMark x1="59967" y1="97628" x2="62566" y2="96966"/>
                        <a14:foregroundMark x1="21761" y1="56522" x2="21761" y2="56522"/>
                        <a14:foregroundMark x1="18937" y1="51779" x2="22757" y2="67984"/>
                        <a14:foregroundMark x1="22757" y1="67984" x2="22757" y2="67984"/>
                        <a14:foregroundMark x1="11462" y1="78656" x2="8970" y2="32806"/>
                        <a14:foregroundMark x1="8970" y1="32806" x2="9136" y2="28063"/>
                        <a14:foregroundMark x1="37874" y1="9881" x2="26744" y2="1976"/>
                        <a14:foregroundMark x1="26744" y1="1976" x2="16113" y2="1581"/>
                        <a14:foregroundMark x1="16113" y1="1581" x2="10631" y2="12648"/>
                        <a14:foregroundMark x1="3821" y1="6324" x2="10133" y2="79051"/>
                        <a14:foregroundMark x1="34884" y1="92885" x2="41694" y2="95652"/>
                        <a14:foregroundMark x1="67608" y1="96443" x2="71927" y2="96838"/>
                        <a14:foregroundMark x1="65449" y1="95257" x2="63787" y2="95257"/>
                        <a14:foregroundMark x1="67442" y1="94071" x2="67442" y2="94071"/>
                        <a14:foregroundMark x1="68272" y1="94071" x2="68272" y2="94071"/>
                        <a14:foregroundMark x1="74419" y1="96047" x2="74419" y2="96047"/>
                        <a14:foregroundMark x1="74419" y1="97628" x2="74419" y2="97628"/>
                        <a14:foregroundMark x1="72924" y1="95257" x2="72924" y2="95257"/>
                        <a14:foregroundMark x1="73422" y1="95257" x2="73422" y2="95257"/>
                        <a14:foregroundMark x1="71096" y1="94862" x2="71096" y2="94862"/>
                        <a14:backgroundMark x1="88538" y1="95257" x2="93189" y2="94466"/>
                        <a14:backgroundMark x1="48671" y1="90909" x2="48671" y2="90909"/>
                        <a14:backgroundMark x1="48671" y1="90909" x2="48671" y2="90909"/>
                        <a14:backgroundMark x1="48671" y1="90909" x2="44020" y2="90909"/>
                        <a14:backgroundMark x1="73754" y1="99209" x2="71277" y2="99209"/>
                        <a14:backgroundMark x1="62643" y1="90979" x2="60963" y2="90909"/>
                        <a14:backgroundMark x1="69033" y1="91246" x2="64323" y2="91049"/>
                      </a14:backgroundRemoval>
                    </a14:imgEffect>
                  </a14:imgLayer>
                </a14:imgProps>
              </a:ext>
            </a:extLst>
          </a:blip>
          <a:stretch>
            <a:fillRect/>
          </a:stretch>
        </p:blipFill>
        <p:spPr>
          <a:xfrm>
            <a:off x="728563" y="1823346"/>
            <a:ext cx="7641135" cy="3211307"/>
          </a:xfrm>
          <a:prstGeom prst="rect">
            <a:avLst/>
          </a:prstGeom>
        </p:spPr>
      </p:pic>
      <p:sp>
        <p:nvSpPr>
          <p:cNvPr id="2" name="Rectángulo 1">
            <a:extLst>
              <a:ext uri="{FF2B5EF4-FFF2-40B4-BE49-F238E27FC236}">
                <a16:creationId xmlns:a16="http://schemas.microsoft.com/office/drawing/2014/main" id="{E0F25851-2EA0-4580-9A1D-C7DE13F72250}"/>
              </a:ext>
            </a:extLst>
          </p:cNvPr>
          <p:cNvSpPr/>
          <p:nvPr/>
        </p:nvSpPr>
        <p:spPr>
          <a:xfrm>
            <a:off x="4152122" y="2855167"/>
            <a:ext cx="625151"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B3A94870-D5F2-4CDC-BFFD-E99DFD15AF91}"/>
              </a:ext>
            </a:extLst>
          </p:cNvPr>
          <p:cNvSpPr/>
          <p:nvPr/>
        </p:nvSpPr>
        <p:spPr>
          <a:xfrm>
            <a:off x="4957011" y="2855167"/>
            <a:ext cx="380099"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04F010B9-E845-4A11-AB5C-8E92CA0BE7BF}"/>
              </a:ext>
            </a:extLst>
          </p:cNvPr>
          <p:cNvSpPr/>
          <p:nvPr/>
        </p:nvSpPr>
        <p:spPr>
          <a:xfrm>
            <a:off x="5556641" y="2855167"/>
            <a:ext cx="380099"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D6BF8707-6820-448A-B3C0-C1BCEACC075A}"/>
              </a:ext>
            </a:extLst>
          </p:cNvPr>
          <p:cNvSpPr/>
          <p:nvPr/>
        </p:nvSpPr>
        <p:spPr>
          <a:xfrm>
            <a:off x="6129500" y="2855167"/>
            <a:ext cx="380099" cy="8584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7730E543-5565-4C61-9D64-A51389AFBD4E}"/>
              </a:ext>
            </a:extLst>
          </p:cNvPr>
          <p:cNvSpPr/>
          <p:nvPr/>
        </p:nvSpPr>
        <p:spPr>
          <a:xfrm>
            <a:off x="6702359" y="2855167"/>
            <a:ext cx="539416"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49916264-DC4A-4F47-A235-CFE54EA87176}"/>
              </a:ext>
            </a:extLst>
          </p:cNvPr>
          <p:cNvSpPr/>
          <p:nvPr/>
        </p:nvSpPr>
        <p:spPr>
          <a:xfrm>
            <a:off x="7485605" y="2869163"/>
            <a:ext cx="475893"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BA9D26B0-13D7-42FA-BEB4-C8764F87E393}"/>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689719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8599853"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8160608"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CODIFICACIÓN INTERNA - CONVOLUCIONAL</a:t>
            </a:r>
            <a:endParaRPr lang="es-AR" sz="2400" b="1" dirty="0"/>
          </a:p>
        </p:txBody>
      </p:sp>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9" name="CuadroTexto 18">
            <a:extLst>
              <a:ext uri="{FF2B5EF4-FFF2-40B4-BE49-F238E27FC236}">
                <a16:creationId xmlns:a16="http://schemas.microsoft.com/office/drawing/2014/main" id="{82D3AEF2-83EA-48A6-87B9-4512D9C6DD53}"/>
              </a:ext>
            </a:extLst>
          </p:cNvPr>
          <p:cNvSpPr txBox="1"/>
          <p:nvPr/>
        </p:nvSpPr>
        <p:spPr>
          <a:xfrm>
            <a:off x="413444" y="807249"/>
            <a:ext cx="7562105" cy="6740307"/>
          </a:xfrm>
          <a:prstGeom prst="rect">
            <a:avLst/>
          </a:prstGeom>
          <a:noFill/>
        </p:spPr>
        <p:txBody>
          <a:bodyPr wrap="square" rtlCol="0">
            <a:spAutoFit/>
          </a:bodyPr>
          <a:lstStyle/>
          <a:p>
            <a:pPr algn="just"/>
            <a:r>
              <a:rPr lang="es-AR" sz="2400" dirty="0"/>
              <a:t>Consiste en un registro de desplazamiento de seis etapas y dos caminos distintos para la señal, en el que la señal de entrada se mezcla con el contenido de los registros de desplazamiento en ciertos puntos.</a:t>
            </a:r>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1200" b="1" dirty="0"/>
          </a:p>
          <a:p>
            <a:pPr algn="just"/>
            <a:r>
              <a:rPr lang="es-AR" sz="2400" b="1" dirty="0"/>
              <a:t>Nota:</a:t>
            </a:r>
            <a:r>
              <a:rPr lang="es-AR" sz="2400" dirty="0"/>
              <a:t> el </a:t>
            </a:r>
            <a:r>
              <a:rPr lang="es-AR" sz="2400" dirty="0" err="1"/>
              <a:t>stream</a:t>
            </a:r>
            <a:r>
              <a:rPr lang="es-AR" sz="2400" dirty="0"/>
              <a:t> de datos se incrementa en un factor de 2, lo que reduce la velocidad de datos neta disponible. </a:t>
            </a:r>
          </a:p>
          <a:p>
            <a:pPr algn="just"/>
            <a:endParaRPr lang="es-AR" sz="2400" dirty="0"/>
          </a:p>
          <a:p>
            <a:pPr algn="just"/>
            <a:endParaRPr lang="es-AR" sz="2400" dirty="0"/>
          </a:p>
        </p:txBody>
      </p:sp>
      <p:sp>
        <p:nvSpPr>
          <p:cNvPr id="2" name="Rectángulo 1">
            <a:extLst>
              <a:ext uri="{FF2B5EF4-FFF2-40B4-BE49-F238E27FC236}">
                <a16:creationId xmlns:a16="http://schemas.microsoft.com/office/drawing/2014/main" id="{331CA946-9962-4A36-99B7-1013684C1747}"/>
              </a:ext>
            </a:extLst>
          </p:cNvPr>
          <p:cNvSpPr/>
          <p:nvPr/>
        </p:nvSpPr>
        <p:spPr>
          <a:xfrm>
            <a:off x="740780" y="2407530"/>
            <a:ext cx="7002683" cy="3229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r>
              <a:rPr lang="es-MX" dirty="0"/>
              <a:t>El codificador convolucional empleado en el sistema es de relación 1/2 con 64 estados y 7 derivaciones (K=7).</a:t>
            </a:r>
            <a:endParaRPr lang="es-AR" dirty="0"/>
          </a:p>
        </p:txBody>
      </p:sp>
      <p:pic>
        <p:nvPicPr>
          <p:cNvPr id="11" name="Imagen 10">
            <a:extLst>
              <a:ext uri="{FF2B5EF4-FFF2-40B4-BE49-F238E27FC236}">
                <a16:creationId xmlns:a16="http://schemas.microsoft.com/office/drawing/2014/main" id="{FFE69827-FDA7-4693-9FFE-6529722074A1}"/>
              </a:ext>
            </a:extLst>
          </p:cNvPr>
          <p:cNvPicPr>
            <a:picLocks noChangeAspect="1"/>
          </p:cNvPicPr>
          <p:nvPr/>
        </p:nvPicPr>
        <p:blipFill>
          <a:blip r:embed="rId3"/>
          <a:stretch>
            <a:fillRect/>
          </a:stretch>
        </p:blipFill>
        <p:spPr>
          <a:xfrm>
            <a:off x="917802" y="2564216"/>
            <a:ext cx="6553388" cy="2148455"/>
          </a:xfrm>
          <a:prstGeom prst="rect">
            <a:avLst/>
          </a:prstGeom>
        </p:spPr>
      </p:pic>
      <p:sp>
        <p:nvSpPr>
          <p:cNvPr id="4" name="Elipse 3">
            <a:extLst>
              <a:ext uri="{FF2B5EF4-FFF2-40B4-BE49-F238E27FC236}">
                <a16:creationId xmlns:a16="http://schemas.microsoft.com/office/drawing/2014/main" id="{1C9A2EDF-17B9-4F82-93E1-DDD1FC8434D2}"/>
              </a:ext>
            </a:extLst>
          </p:cNvPr>
          <p:cNvSpPr/>
          <p:nvPr/>
        </p:nvSpPr>
        <p:spPr>
          <a:xfrm>
            <a:off x="1516284" y="2743196"/>
            <a:ext cx="190103" cy="185195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2" name="Elipse 11">
            <a:extLst>
              <a:ext uri="{FF2B5EF4-FFF2-40B4-BE49-F238E27FC236}">
                <a16:creationId xmlns:a16="http://schemas.microsoft.com/office/drawing/2014/main" id="{11C70224-9971-41A2-82A5-12AB6E16EE2C}"/>
              </a:ext>
            </a:extLst>
          </p:cNvPr>
          <p:cNvSpPr/>
          <p:nvPr/>
        </p:nvSpPr>
        <p:spPr>
          <a:xfrm>
            <a:off x="1214727" y="2564216"/>
            <a:ext cx="301557" cy="2940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1</a:t>
            </a:r>
          </a:p>
        </p:txBody>
      </p:sp>
      <p:sp>
        <p:nvSpPr>
          <p:cNvPr id="13" name="Elipse 12">
            <a:extLst>
              <a:ext uri="{FF2B5EF4-FFF2-40B4-BE49-F238E27FC236}">
                <a16:creationId xmlns:a16="http://schemas.microsoft.com/office/drawing/2014/main" id="{0ACBB43C-6848-437D-9F16-CE50E1E96D62}"/>
              </a:ext>
            </a:extLst>
          </p:cNvPr>
          <p:cNvSpPr/>
          <p:nvPr/>
        </p:nvSpPr>
        <p:spPr>
          <a:xfrm>
            <a:off x="6059851" y="2338830"/>
            <a:ext cx="301557" cy="29408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2</a:t>
            </a:r>
          </a:p>
        </p:txBody>
      </p:sp>
      <p:sp>
        <p:nvSpPr>
          <p:cNvPr id="14" name="Elipse 13">
            <a:extLst>
              <a:ext uri="{FF2B5EF4-FFF2-40B4-BE49-F238E27FC236}">
                <a16:creationId xmlns:a16="http://schemas.microsoft.com/office/drawing/2014/main" id="{673BCA36-8F9B-4676-985D-80681619D01A}"/>
              </a:ext>
            </a:extLst>
          </p:cNvPr>
          <p:cNvSpPr/>
          <p:nvPr/>
        </p:nvSpPr>
        <p:spPr>
          <a:xfrm>
            <a:off x="6407932" y="2585578"/>
            <a:ext cx="338911" cy="2127093"/>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8AC69B9B-E894-441B-9079-FE8656C1B8AA}"/>
              </a:ext>
            </a:extLst>
          </p:cNvPr>
          <p:cNvSpPr/>
          <p:nvPr/>
        </p:nvSpPr>
        <p:spPr>
          <a:xfrm>
            <a:off x="6909534" y="3491400"/>
            <a:ext cx="301557" cy="294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a:t>3</a:t>
            </a:r>
          </a:p>
        </p:txBody>
      </p:sp>
      <p:sp>
        <p:nvSpPr>
          <p:cNvPr id="6" name="Elipse 5">
            <a:extLst>
              <a:ext uri="{FF2B5EF4-FFF2-40B4-BE49-F238E27FC236}">
                <a16:creationId xmlns:a16="http://schemas.microsoft.com/office/drawing/2014/main" id="{864FE2D5-31F2-4DFD-AE3F-AA6CA8F33E86}"/>
              </a:ext>
            </a:extLst>
          </p:cNvPr>
          <p:cNvSpPr/>
          <p:nvPr/>
        </p:nvSpPr>
        <p:spPr>
          <a:xfrm>
            <a:off x="6712108" y="2794273"/>
            <a:ext cx="626241" cy="294086"/>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Elipse 17">
            <a:extLst>
              <a:ext uri="{FF2B5EF4-FFF2-40B4-BE49-F238E27FC236}">
                <a16:creationId xmlns:a16="http://schemas.microsoft.com/office/drawing/2014/main" id="{B76305A3-6486-478D-A7F2-DF5EF04BF7F5}"/>
              </a:ext>
            </a:extLst>
          </p:cNvPr>
          <p:cNvSpPr/>
          <p:nvPr/>
        </p:nvSpPr>
        <p:spPr>
          <a:xfrm>
            <a:off x="6697491" y="4198024"/>
            <a:ext cx="626241" cy="294086"/>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0" name="CuadroTexto 19">
            <a:extLst>
              <a:ext uri="{FF2B5EF4-FFF2-40B4-BE49-F238E27FC236}">
                <a16:creationId xmlns:a16="http://schemas.microsoft.com/office/drawing/2014/main" id="{347E04FB-77EA-4EAF-9174-3C76946646E7}"/>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288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6" grpId="0" animBg="1"/>
      <p:bldP spid="6"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C2F8B29-C6F2-4909-B59B-CA03B7DCBD7D}"/>
              </a:ext>
            </a:extLst>
          </p:cNvPr>
          <p:cNvPicPr>
            <a:picLocks noChangeAspect="1"/>
          </p:cNvPicPr>
          <p:nvPr/>
        </p:nvPicPr>
        <p:blipFill>
          <a:blip r:embed="rId2"/>
          <a:stretch>
            <a:fillRect/>
          </a:stretch>
        </p:blipFill>
        <p:spPr>
          <a:xfrm>
            <a:off x="950834" y="2666144"/>
            <a:ext cx="6948126" cy="2019299"/>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3229200"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8" y="0"/>
            <a:ext cx="2835662"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PUNCTURING</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9" name="CuadroTexto 18">
            <a:extLst>
              <a:ext uri="{FF2B5EF4-FFF2-40B4-BE49-F238E27FC236}">
                <a16:creationId xmlns:a16="http://schemas.microsoft.com/office/drawing/2014/main" id="{82D3AEF2-83EA-48A6-87B9-4512D9C6DD53}"/>
              </a:ext>
            </a:extLst>
          </p:cNvPr>
          <p:cNvSpPr txBox="1"/>
          <p:nvPr/>
        </p:nvSpPr>
        <p:spPr>
          <a:xfrm>
            <a:off x="527537" y="1219878"/>
            <a:ext cx="7562105" cy="4893647"/>
          </a:xfrm>
          <a:prstGeom prst="rect">
            <a:avLst/>
          </a:prstGeom>
          <a:noFill/>
        </p:spPr>
        <p:txBody>
          <a:bodyPr wrap="square" rtlCol="0">
            <a:spAutoFit/>
          </a:bodyPr>
          <a:lstStyle/>
          <a:p>
            <a:pPr algn="just"/>
            <a:r>
              <a:rPr lang="es-AR" sz="2400" b="1" dirty="0"/>
              <a:t>Función: </a:t>
            </a:r>
            <a:r>
              <a:rPr lang="es-AR" sz="2400" dirty="0"/>
              <a:t>mejorar la velocidad de datos neta al omitir bits selectivamente. El perforado se hace en función a un patrón conocido en el transmisor y en el receptor.</a:t>
            </a:r>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endParaRPr lang="es-AR" sz="2400" dirty="0"/>
          </a:p>
          <a:p>
            <a:pPr algn="just"/>
            <a:r>
              <a:rPr lang="es-AR" sz="2400" b="1" dirty="0"/>
              <a:t>Ventaja: </a:t>
            </a:r>
            <a:r>
              <a:rPr lang="es-AR" sz="2400" dirty="0"/>
              <a:t>en el extremo receptor, los bits omitidos son reemplazados por bits de relleno y tratados como errores en la decodificación, y por lo tanto, reconstruidos. </a:t>
            </a:r>
          </a:p>
        </p:txBody>
      </p:sp>
      <p:sp>
        <p:nvSpPr>
          <p:cNvPr id="21" name="Rectángulo 20">
            <a:extLst>
              <a:ext uri="{FF2B5EF4-FFF2-40B4-BE49-F238E27FC236}">
                <a16:creationId xmlns:a16="http://schemas.microsoft.com/office/drawing/2014/main" id="{57301005-785A-478D-A207-5BD8FDE61448}"/>
              </a:ext>
            </a:extLst>
          </p:cNvPr>
          <p:cNvSpPr/>
          <p:nvPr/>
        </p:nvSpPr>
        <p:spPr>
          <a:xfrm>
            <a:off x="1121664" y="4273296"/>
            <a:ext cx="6638544" cy="29260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22" name="Imagen 21">
            <a:extLst>
              <a:ext uri="{FF2B5EF4-FFF2-40B4-BE49-F238E27FC236}">
                <a16:creationId xmlns:a16="http://schemas.microsoft.com/office/drawing/2014/main" id="{9654132E-7FDB-4C10-B41C-946976E9AF1B}"/>
              </a:ext>
            </a:extLst>
          </p:cNvPr>
          <p:cNvPicPr>
            <a:picLocks noChangeAspect="1"/>
          </p:cNvPicPr>
          <p:nvPr/>
        </p:nvPicPr>
        <p:blipFill>
          <a:blip r:embed="rId4"/>
          <a:stretch>
            <a:fillRect/>
          </a:stretch>
        </p:blipFill>
        <p:spPr>
          <a:xfrm>
            <a:off x="967322" y="2666144"/>
            <a:ext cx="6915150" cy="2019300"/>
          </a:xfrm>
          <a:prstGeom prst="rect">
            <a:avLst/>
          </a:prstGeom>
        </p:spPr>
      </p:pic>
      <p:sp>
        <p:nvSpPr>
          <p:cNvPr id="23" name="Elipse 22">
            <a:extLst>
              <a:ext uri="{FF2B5EF4-FFF2-40B4-BE49-F238E27FC236}">
                <a16:creationId xmlns:a16="http://schemas.microsoft.com/office/drawing/2014/main" id="{36D74554-28E1-421F-822D-2A072669E03A}"/>
              </a:ext>
            </a:extLst>
          </p:cNvPr>
          <p:cNvSpPr/>
          <p:nvPr/>
        </p:nvSpPr>
        <p:spPr>
          <a:xfrm>
            <a:off x="2863215" y="3406139"/>
            <a:ext cx="89535" cy="127635"/>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4" name="Elipse 23">
            <a:extLst>
              <a:ext uri="{FF2B5EF4-FFF2-40B4-BE49-F238E27FC236}">
                <a16:creationId xmlns:a16="http://schemas.microsoft.com/office/drawing/2014/main" id="{B86636CA-6E22-44D7-953C-67A7F5A57EEC}"/>
              </a:ext>
            </a:extLst>
          </p:cNvPr>
          <p:cNvSpPr/>
          <p:nvPr/>
        </p:nvSpPr>
        <p:spPr>
          <a:xfrm>
            <a:off x="2863214" y="3533774"/>
            <a:ext cx="89535" cy="12763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5" name="Elipse 24">
            <a:extLst>
              <a:ext uri="{FF2B5EF4-FFF2-40B4-BE49-F238E27FC236}">
                <a16:creationId xmlns:a16="http://schemas.microsoft.com/office/drawing/2014/main" id="{9BA3B79E-1BBB-422F-95DA-29E0AC636D58}"/>
              </a:ext>
            </a:extLst>
          </p:cNvPr>
          <p:cNvSpPr/>
          <p:nvPr/>
        </p:nvSpPr>
        <p:spPr>
          <a:xfrm>
            <a:off x="2969237" y="3533773"/>
            <a:ext cx="89535" cy="127635"/>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6" name="Elipse 25">
            <a:extLst>
              <a:ext uri="{FF2B5EF4-FFF2-40B4-BE49-F238E27FC236}">
                <a16:creationId xmlns:a16="http://schemas.microsoft.com/office/drawing/2014/main" id="{8113C8BB-9D0E-4A8D-9072-07AF9B175188}"/>
              </a:ext>
            </a:extLst>
          </p:cNvPr>
          <p:cNvSpPr/>
          <p:nvPr/>
        </p:nvSpPr>
        <p:spPr>
          <a:xfrm>
            <a:off x="4491512" y="3386133"/>
            <a:ext cx="183834" cy="19717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7" name="Elipse 26">
            <a:extLst>
              <a:ext uri="{FF2B5EF4-FFF2-40B4-BE49-F238E27FC236}">
                <a16:creationId xmlns:a16="http://schemas.microsoft.com/office/drawing/2014/main" id="{9A55CDBF-ED3B-4548-B5AB-371ADF420FC4}"/>
              </a:ext>
            </a:extLst>
          </p:cNvPr>
          <p:cNvSpPr/>
          <p:nvPr/>
        </p:nvSpPr>
        <p:spPr>
          <a:xfrm>
            <a:off x="4681783" y="3386133"/>
            <a:ext cx="183834" cy="19717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8" name="Elipse 27">
            <a:extLst>
              <a:ext uri="{FF2B5EF4-FFF2-40B4-BE49-F238E27FC236}">
                <a16:creationId xmlns:a16="http://schemas.microsoft.com/office/drawing/2014/main" id="{1695D268-BFF7-4C1F-85C3-87E2019DE78C}"/>
              </a:ext>
            </a:extLst>
          </p:cNvPr>
          <p:cNvSpPr/>
          <p:nvPr/>
        </p:nvSpPr>
        <p:spPr>
          <a:xfrm>
            <a:off x="4865094" y="3386133"/>
            <a:ext cx="183834" cy="19717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9" name="Signo de multiplicación 28">
            <a:extLst>
              <a:ext uri="{FF2B5EF4-FFF2-40B4-BE49-F238E27FC236}">
                <a16:creationId xmlns:a16="http://schemas.microsoft.com/office/drawing/2014/main" id="{9CBB7D37-C394-4869-A0F7-0C6621118B52}"/>
              </a:ext>
            </a:extLst>
          </p:cNvPr>
          <p:cNvSpPr/>
          <p:nvPr/>
        </p:nvSpPr>
        <p:spPr>
          <a:xfrm>
            <a:off x="2942698" y="3406138"/>
            <a:ext cx="154854" cy="12763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Flecha: a la derecha 29">
            <a:extLst>
              <a:ext uri="{FF2B5EF4-FFF2-40B4-BE49-F238E27FC236}">
                <a16:creationId xmlns:a16="http://schemas.microsoft.com/office/drawing/2014/main" id="{45DAA59E-5202-4836-B3BC-D9466665384B}"/>
              </a:ext>
            </a:extLst>
          </p:cNvPr>
          <p:cNvSpPr/>
          <p:nvPr/>
        </p:nvSpPr>
        <p:spPr>
          <a:xfrm>
            <a:off x="7604449" y="3060441"/>
            <a:ext cx="461334" cy="33775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1" name="Rectángulo 30">
            <a:extLst>
              <a:ext uri="{FF2B5EF4-FFF2-40B4-BE49-F238E27FC236}">
                <a16:creationId xmlns:a16="http://schemas.microsoft.com/office/drawing/2014/main" id="{305028D8-123F-4E90-A9D6-36809AD31632}"/>
              </a:ext>
            </a:extLst>
          </p:cNvPr>
          <p:cNvSpPr/>
          <p:nvPr/>
        </p:nvSpPr>
        <p:spPr>
          <a:xfrm>
            <a:off x="7786564" y="2491273"/>
            <a:ext cx="1735818" cy="8948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sz="1200" dirty="0"/>
              <a:t>Máxima protección contra errores,</a:t>
            </a:r>
          </a:p>
          <a:p>
            <a:pPr algn="ctr"/>
            <a:r>
              <a:rPr lang="es-AR" sz="1200" dirty="0"/>
              <a:t>Mínima velocidad neta de datos</a:t>
            </a:r>
          </a:p>
        </p:txBody>
      </p:sp>
      <p:sp>
        <p:nvSpPr>
          <p:cNvPr id="34" name="Flecha: a la derecha 33">
            <a:extLst>
              <a:ext uri="{FF2B5EF4-FFF2-40B4-BE49-F238E27FC236}">
                <a16:creationId xmlns:a16="http://schemas.microsoft.com/office/drawing/2014/main" id="{BFAE8CC4-51B4-40CA-A4D4-4753CCF5AE28}"/>
              </a:ext>
            </a:extLst>
          </p:cNvPr>
          <p:cNvSpPr/>
          <p:nvPr/>
        </p:nvSpPr>
        <p:spPr>
          <a:xfrm>
            <a:off x="7616889" y="4257873"/>
            <a:ext cx="461334" cy="337751"/>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5" name="Rectángulo 34">
            <a:extLst>
              <a:ext uri="{FF2B5EF4-FFF2-40B4-BE49-F238E27FC236}">
                <a16:creationId xmlns:a16="http://schemas.microsoft.com/office/drawing/2014/main" id="{27560A4C-4F24-4A9C-ACC3-4C3F64B32F86}"/>
              </a:ext>
            </a:extLst>
          </p:cNvPr>
          <p:cNvSpPr/>
          <p:nvPr/>
        </p:nvSpPr>
        <p:spPr>
          <a:xfrm>
            <a:off x="7786564" y="3687192"/>
            <a:ext cx="1735818" cy="8948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sz="1200" dirty="0"/>
              <a:t>Mínima protección contra errores,</a:t>
            </a:r>
          </a:p>
          <a:p>
            <a:pPr algn="ctr"/>
            <a:r>
              <a:rPr lang="es-AR" sz="1200" dirty="0"/>
              <a:t>Máxima velocidad neta de datos</a:t>
            </a:r>
          </a:p>
        </p:txBody>
      </p:sp>
      <p:sp>
        <p:nvSpPr>
          <p:cNvPr id="36" name="CuadroTexto 35">
            <a:extLst>
              <a:ext uri="{FF2B5EF4-FFF2-40B4-BE49-F238E27FC236}">
                <a16:creationId xmlns:a16="http://schemas.microsoft.com/office/drawing/2014/main" id="{384A451F-C7CD-4B60-B0B7-20CAF2847DB4}"/>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09232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pic>
        <p:nvPicPr>
          <p:cNvPr id="13" name="Imagen 12">
            <a:extLst>
              <a:ext uri="{FF2B5EF4-FFF2-40B4-BE49-F238E27FC236}">
                <a16:creationId xmlns:a16="http://schemas.microsoft.com/office/drawing/2014/main" id="{D6A3AD58-279C-4F15-A11C-C5826C03E6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186" b="97628" l="3821" r="96844">
                        <a14:foregroundMark x1="40698" y1="7510" x2="40698" y2="7510"/>
                        <a14:foregroundMark x1="42857" y1="25296" x2="42857" y2="25296"/>
                        <a14:foregroundMark x1="42857" y1="33597" x2="42857" y2="33597"/>
                        <a14:foregroundMark x1="42857" y1="47826" x2="42857" y2="47826"/>
                        <a14:foregroundMark x1="58306" y1="56126" x2="58306" y2="56126"/>
                        <a14:foregroundMark x1="54651" y1="47036" x2="54651" y2="47036"/>
                        <a14:foregroundMark x1="53156" y1="47036" x2="55316" y2="47036"/>
                        <a14:foregroundMark x1="60631" y1="47826" x2="63289" y2="47431"/>
                        <a14:foregroundMark x1="68106" y1="47431" x2="70598" y2="47431"/>
                        <a14:foregroundMark x1="74252" y1="51383" x2="74252" y2="51383"/>
                        <a14:foregroundMark x1="75748" y1="47431" x2="78239" y2="47431"/>
                        <a14:foregroundMark x1="85382" y1="47036" x2="88040" y2="47036"/>
                        <a14:foregroundMark x1="89535" y1="38340" x2="89535" y2="38340"/>
                        <a14:foregroundMark x1="91694" y1="40316" x2="91694" y2="40316"/>
                        <a14:foregroundMark x1="91694" y1="54941" x2="91694" y2="54941"/>
                        <a14:foregroundMark x1="96844" y1="47036" x2="96844" y2="47036"/>
                        <a14:foregroundMark x1="92691" y1="63636" x2="92691" y2="63636"/>
                        <a14:foregroundMark x1="93023" y1="63241" x2="92193" y2="61660"/>
                        <a14:foregroundMark x1="94850" y1="26087" x2="94850" y2="26087"/>
                        <a14:foregroundMark x1="94850" y1="26087" x2="94850" y2="26087"/>
                        <a14:foregroundMark x1="94850" y1="26087" x2="94850" y2="26087"/>
                        <a14:foregroundMark x1="91362" y1="13834" x2="91362" y2="13834"/>
                        <a14:foregroundMark x1="91362" y1="13834" x2="91362" y2="13834"/>
                        <a14:foregroundMark x1="78571" y1="10277" x2="88704" y2="18577"/>
                        <a14:foregroundMark x1="55316" y1="92490" x2="60963" y2="93281"/>
                        <a14:foregroundMark x1="59967" y1="97628" x2="62566" y2="96966"/>
                        <a14:foregroundMark x1="21761" y1="56522" x2="21761" y2="56522"/>
                        <a14:foregroundMark x1="18937" y1="51779" x2="22757" y2="67984"/>
                        <a14:foregroundMark x1="22757" y1="67984" x2="22757" y2="67984"/>
                        <a14:foregroundMark x1="11462" y1="78656" x2="8970" y2="32806"/>
                        <a14:foregroundMark x1="8970" y1="32806" x2="9136" y2="28063"/>
                        <a14:foregroundMark x1="37874" y1="9881" x2="26744" y2="1976"/>
                        <a14:foregroundMark x1="26744" y1="1976" x2="16113" y2="1581"/>
                        <a14:foregroundMark x1="16113" y1="1581" x2="10631" y2="12648"/>
                        <a14:foregroundMark x1="3821" y1="6324" x2="10133" y2="79051"/>
                        <a14:foregroundMark x1="34884" y1="92885" x2="41694" y2="95652"/>
                        <a14:foregroundMark x1="67608" y1="96443" x2="71927" y2="96838"/>
                        <a14:foregroundMark x1="65449" y1="95257" x2="63787" y2="95257"/>
                        <a14:foregroundMark x1="67442" y1="94071" x2="67442" y2="94071"/>
                        <a14:foregroundMark x1="68272" y1="94071" x2="68272" y2="94071"/>
                        <a14:foregroundMark x1="74419" y1="96047" x2="74419" y2="96047"/>
                        <a14:foregroundMark x1="74419" y1="97628" x2="74419" y2="97628"/>
                        <a14:foregroundMark x1="72924" y1="95257" x2="72924" y2="95257"/>
                        <a14:foregroundMark x1="73422" y1="95257" x2="73422" y2="95257"/>
                        <a14:foregroundMark x1="71096" y1="94862" x2="71096" y2="94862"/>
                        <a14:backgroundMark x1="88538" y1="95257" x2="93189" y2="94466"/>
                        <a14:backgroundMark x1="48671" y1="90909" x2="48671" y2="90909"/>
                        <a14:backgroundMark x1="48671" y1="90909" x2="48671" y2="90909"/>
                        <a14:backgroundMark x1="48671" y1="90909" x2="44020" y2="90909"/>
                        <a14:backgroundMark x1="73754" y1="99209" x2="71277" y2="99209"/>
                        <a14:backgroundMark x1="62643" y1="90979" x2="60963" y2="90909"/>
                        <a14:backgroundMark x1="69033" y1="91246" x2="64323" y2="91049"/>
                      </a14:backgroundRemoval>
                    </a14:imgEffect>
                  </a14:imgLayer>
                </a14:imgProps>
              </a:ext>
            </a:extLst>
          </a:blip>
          <a:stretch>
            <a:fillRect/>
          </a:stretch>
        </p:blipFill>
        <p:spPr>
          <a:xfrm>
            <a:off x="728563" y="1823346"/>
            <a:ext cx="7641135" cy="3211307"/>
          </a:xfrm>
          <a:prstGeom prst="rect">
            <a:avLst/>
          </a:prstGeom>
        </p:spPr>
      </p:pic>
      <p:sp>
        <p:nvSpPr>
          <p:cNvPr id="2" name="Rectángulo 1">
            <a:extLst>
              <a:ext uri="{FF2B5EF4-FFF2-40B4-BE49-F238E27FC236}">
                <a16:creationId xmlns:a16="http://schemas.microsoft.com/office/drawing/2014/main" id="{E0F25851-2EA0-4580-9A1D-C7DE13F72250}"/>
              </a:ext>
            </a:extLst>
          </p:cNvPr>
          <p:cNvSpPr/>
          <p:nvPr/>
        </p:nvSpPr>
        <p:spPr>
          <a:xfrm>
            <a:off x="4152122" y="2855167"/>
            <a:ext cx="625151"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B3A94870-D5F2-4CDC-BFFD-E99DFD15AF91}"/>
              </a:ext>
            </a:extLst>
          </p:cNvPr>
          <p:cNvSpPr/>
          <p:nvPr/>
        </p:nvSpPr>
        <p:spPr>
          <a:xfrm>
            <a:off x="4957011" y="2855167"/>
            <a:ext cx="380099"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04F010B9-E845-4A11-AB5C-8E92CA0BE7BF}"/>
              </a:ext>
            </a:extLst>
          </p:cNvPr>
          <p:cNvSpPr/>
          <p:nvPr/>
        </p:nvSpPr>
        <p:spPr>
          <a:xfrm>
            <a:off x="5556641" y="2855167"/>
            <a:ext cx="380099"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D6BF8707-6820-448A-B3C0-C1BCEACC075A}"/>
              </a:ext>
            </a:extLst>
          </p:cNvPr>
          <p:cNvSpPr/>
          <p:nvPr/>
        </p:nvSpPr>
        <p:spPr>
          <a:xfrm>
            <a:off x="6129500" y="2855167"/>
            <a:ext cx="380099"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7730E543-5565-4C61-9D64-A51389AFBD4E}"/>
              </a:ext>
            </a:extLst>
          </p:cNvPr>
          <p:cNvSpPr/>
          <p:nvPr/>
        </p:nvSpPr>
        <p:spPr>
          <a:xfrm>
            <a:off x="6702359" y="2855167"/>
            <a:ext cx="539416" cy="85841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49916264-DC4A-4F47-A235-CFE54EA87176}"/>
              </a:ext>
            </a:extLst>
          </p:cNvPr>
          <p:cNvSpPr/>
          <p:nvPr/>
        </p:nvSpPr>
        <p:spPr>
          <a:xfrm>
            <a:off x="7485605" y="2869163"/>
            <a:ext cx="475893"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2BE96378-0EDD-4763-A98E-0711ADBE34D6}"/>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169801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8" y="0"/>
            <a:ext cx="4495801"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4085255"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BASEBAND SHAPING</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9" name="CuadroTexto 18">
            <a:extLst>
              <a:ext uri="{FF2B5EF4-FFF2-40B4-BE49-F238E27FC236}">
                <a16:creationId xmlns:a16="http://schemas.microsoft.com/office/drawing/2014/main" id="{82D3AEF2-83EA-48A6-87B9-4512D9C6DD53}"/>
              </a:ext>
            </a:extLst>
          </p:cNvPr>
          <p:cNvSpPr txBox="1"/>
          <p:nvPr/>
        </p:nvSpPr>
        <p:spPr>
          <a:xfrm>
            <a:off x="527537" y="994168"/>
            <a:ext cx="7562105" cy="1200329"/>
          </a:xfrm>
          <a:prstGeom prst="rect">
            <a:avLst/>
          </a:prstGeom>
          <a:noFill/>
        </p:spPr>
        <p:txBody>
          <a:bodyPr wrap="square" rtlCol="0">
            <a:spAutoFit/>
          </a:bodyPr>
          <a:lstStyle/>
          <a:p>
            <a:pPr algn="just"/>
            <a:r>
              <a:rPr lang="es-AR" sz="2400" b="1" dirty="0"/>
              <a:t>Descripción: </a:t>
            </a:r>
            <a:r>
              <a:rPr lang="es-AR" sz="2400" dirty="0"/>
              <a:t>es un filtro de coseno elevado, el cual está definido por un único parámetro </a:t>
            </a:r>
            <a:r>
              <a:rPr lang="es-AR" sz="2400" b="1" dirty="0"/>
              <a:t>r</a:t>
            </a:r>
            <a:r>
              <a:rPr lang="es-AR" sz="2400" dirty="0"/>
              <a:t>.</a:t>
            </a:r>
          </a:p>
          <a:p>
            <a:pPr algn="just"/>
            <a:endParaRPr lang="es-AR" sz="2400" dirty="0"/>
          </a:p>
        </p:txBody>
      </p:sp>
      <p:pic>
        <p:nvPicPr>
          <p:cNvPr id="4" name="Imagen 3">
            <a:extLst>
              <a:ext uri="{FF2B5EF4-FFF2-40B4-BE49-F238E27FC236}">
                <a16:creationId xmlns:a16="http://schemas.microsoft.com/office/drawing/2014/main" id="{E1D3BAC1-FF37-4B2B-93E0-6DE88D8D9D23}"/>
              </a:ext>
            </a:extLst>
          </p:cNvPr>
          <p:cNvPicPr>
            <a:picLocks noChangeAspect="1"/>
          </p:cNvPicPr>
          <p:nvPr/>
        </p:nvPicPr>
        <p:blipFill>
          <a:blip r:embed="rId3"/>
          <a:stretch>
            <a:fillRect/>
          </a:stretch>
        </p:blipFill>
        <p:spPr>
          <a:xfrm>
            <a:off x="751481" y="2489850"/>
            <a:ext cx="3837967" cy="2186597"/>
          </a:xfrm>
          <a:prstGeom prst="rect">
            <a:avLst/>
          </a:prstGeom>
        </p:spPr>
      </p:pic>
      <p:pic>
        <p:nvPicPr>
          <p:cNvPr id="6" name="Imagen 5">
            <a:extLst>
              <a:ext uri="{FF2B5EF4-FFF2-40B4-BE49-F238E27FC236}">
                <a16:creationId xmlns:a16="http://schemas.microsoft.com/office/drawing/2014/main" id="{5A46F644-1381-4637-A6A3-096535B7893F}"/>
              </a:ext>
            </a:extLst>
          </p:cNvPr>
          <p:cNvPicPr>
            <a:picLocks noChangeAspect="1"/>
          </p:cNvPicPr>
          <p:nvPr/>
        </p:nvPicPr>
        <p:blipFill rotWithShape="1">
          <a:blip r:embed="rId4"/>
          <a:srcRect t="3238"/>
          <a:stretch/>
        </p:blipFill>
        <p:spPr>
          <a:xfrm>
            <a:off x="4911586" y="1879770"/>
            <a:ext cx="2674192" cy="2731360"/>
          </a:xfrm>
          <a:prstGeom prst="rect">
            <a:avLst/>
          </a:prstGeom>
        </p:spPr>
      </p:pic>
      <p:sp>
        <p:nvSpPr>
          <p:cNvPr id="11" name="Rectángulo 10">
            <a:extLst>
              <a:ext uri="{FF2B5EF4-FFF2-40B4-BE49-F238E27FC236}">
                <a16:creationId xmlns:a16="http://schemas.microsoft.com/office/drawing/2014/main" id="{5C008A73-2E5F-404C-A30C-CD0E2CA03A9C}"/>
              </a:ext>
            </a:extLst>
          </p:cNvPr>
          <p:cNvSpPr/>
          <p:nvPr/>
        </p:nvSpPr>
        <p:spPr>
          <a:xfrm>
            <a:off x="786283" y="4874150"/>
            <a:ext cx="7044612" cy="161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t>r: </a:t>
            </a:r>
            <a:r>
              <a:rPr lang="es-AR" dirty="0"/>
              <a:t>factor de roll-off. Es la relación entre la banda de transición del filtro y su ancho de banda.</a:t>
            </a:r>
          </a:p>
          <a:p>
            <a:pPr algn="ctr"/>
            <a:endParaRPr lang="es-AR" dirty="0"/>
          </a:p>
          <a:p>
            <a:pPr algn="ctr"/>
            <a:r>
              <a:rPr lang="es-AR" dirty="0"/>
              <a:t>r = 1 → suave, dejo pasar casi toda la banda</a:t>
            </a:r>
          </a:p>
          <a:p>
            <a:pPr algn="ctr"/>
            <a:r>
              <a:rPr lang="es-AR" dirty="0"/>
              <a:t>r = 0,10 → más abrupto, achico el espectro</a:t>
            </a:r>
          </a:p>
        </p:txBody>
      </p:sp>
      <p:sp>
        <p:nvSpPr>
          <p:cNvPr id="12" name="Rectángulo 11">
            <a:extLst>
              <a:ext uri="{FF2B5EF4-FFF2-40B4-BE49-F238E27FC236}">
                <a16:creationId xmlns:a16="http://schemas.microsoft.com/office/drawing/2014/main" id="{B6DDCAF6-0BDB-4F9D-9FCF-E1C02923CE49}"/>
              </a:ext>
            </a:extLst>
          </p:cNvPr>
          <p:cNvSpPr/>
          <p:nvPr/>
        </p:nvSpPr>
        <p:spPr>
          <a:xfrm>
            <a:off x="6820678" y="5949731"/>
            <a:ext cx="1010217" cy="5426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r = 0.35</a:t>
            </a:r>
          </a:p>
        </p:txBody>
      </p:sp>
      <p:sp>
        <p:nvSpPr>
          <p:cNvPr id="14" name="CuadroTexto 13">
            <a:extLst>
              <a:ext uri="{FF2B5EF4-FFF2-40B4-BE49-F238E27FC236}">
                <a16:creationId xmlns:a16="http://schemas.microsoft.com/office/drawing/2014/main" id="{0C4EA538-060E-4BAD-B161-EE33658C4243}"/>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758832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8" y="0"/>
            <a:ext cx="4495801"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4085255"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BASEBAND SHAPING</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2" name="Rectángulo 11">
            <a:extLst>
              <a:ext uri="{FF2B5EF4-FFF2-40B4-BE49-F238E27FC236}">
                <a16:creationId xmlns:a16="http://schemas.microsoft.com/office/drawing/2014/main" id="{BD7566F3-3087-4A37-AA0D-69FAD8973782}"/>
              </a:ext>
            </a:extLst>
          </p:cNvPr>
          <p:cNvSpPr/>
          <p:nvPr/>
        </p:nvSpPr>
        <p:spPr>
          <a:xfrm>
            <a:off x="271492" y="1165792"/>
            <a:ext cx="8992216" cy="4888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360000" tIns="180000" rIns="360000" bIns="360000" rtlCol="0" anchor="t">
            <a:noAutofit/>
          </a:bodyPr>
          <a:lstStyle/>
          <a:p>
            <a:pPr algn="just"/>
            <a:r>
              <a:rPr lang="es-AR" sz="2400" b="1" dirty="0"/>
              <a:t>Funcionamiento:</a:t>
            </a:r>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endParaRPr lang="es-AR" sz="2400" b="1" dirty="0"/>
          </a:p>
          <a:p>
            <a:pPr algn="just"/>
            <a:r>
              <a:rPr lang="es-AR" sz="2400" b="1" dirty="0"/>
              <a:t>MINIMIZA LA INTERFERENCIA INTER-SÍMBOLO: </a:t>
            </a:r>
            <a:r>
              <a:rPr lang="es-AR" sz="2400" dirty="0"/>
              <a:t>en cada uno de los tiempos de muestreo, los efectos de muestreo anteriores pasan por 0.</a:t>
            </a:r>
            <a:endParaRPr lang="es-AR" sz="2400" b="1" dirty="0"/>
          </a:p>
        </p:txBody>
      </p:sp>
      <p:pic>
        <p:nvPicPr>
          <p:cNvPr id="2" name="Imagen 1">
            <a:extLst>
              <a:ext uri="{FF2B5EF4-FFF2-40B4-BE49-F238E27FC236}">
                <a16:creationId xmlns:a16="http://schemas.microsoft.com/office/drawing/2014/main" id="{3E65E461-6EB9-4B5D-B80C-AEA2B0C213D9}"/>
              </a:ext>
            </a:extLst>
          </p:cNvPr>
          <p:cNvPicPr>
            <a:picLocks noChangeAspect="1"/>
          </p:cNvPicPr>
          <p:nvPr/>
        </p:nvPicPr>
        <p:blipFill>
          <a:blip r:embed="rId3"/>
          <a:stretch>
            <a:fillRect/>
          </a:stretch>
        </p:blipFill>
        <p:spPr>
          <a:xfrm>
            <a:off x="638512" y="1951118"/>
            <a:ext cx="8258175" cy="2228850"/>
          </a:xfrm>
          <a:prstGeom prst="rect">
            <a:avLst/>
          </a:prstGeom>
        </p:spPr>
      </p:pic>
      <p:sp>
        <p:nvSpPr>
          <p:cNvPr id="15" name="Elipse 14">
            <a:extLst>
              <a:ext uri="{FF2B5EF4-FFF2-40B4-BE49-F238E27FC236}">
                <a16:creationId xmlns:a16="http://schemas.microsoft.com/office/drawing/2014/main" id="{100919D1-88A2-4931-901C-CC9E91D8265F}"/>
              </a:ext>
            </a:extLst>
          </p:cNvPr>
          <p:cNvSpPr/>
          <p:nvPr/>
        </p:nvSpPr>
        <p:spPr>
          <a:xfrm>
            <a:off x="5924935" y="2992576"/>
            <a:ext cx="233265" cy="22393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cxnSp>
        <p:nvCxnSpPr>
          <p:cNvPr id="16" name="Conector recto 15">
            <a:extLst>
              <a:ext uri="{FF2B5EF4-FFF2-40B4-BE49-F238E27FC236}">
                <a16:creationId xmlns:a16="http://schemas.microsoft.com/office/drawing/2014/main" id="{7C1B1B3E-3BA0-4304-9FB4-325DB5D788A8}"/>
              </a:ext>
            </a:extLst>
          </p:cNvPr>
          <p:cNvCxnSpPr/>
          <p:nvPr/>
        </p:nvCxnSpPr>
        <p:spPr>
          <a:xfrm flipV="1">
            <a:off x="6050899" y="2174044"/>
            <a:ext cx="0" cy="136853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0" name="Elipse 19">
            <a:extLst>
              <a:ext uri="{FF2B5EF4-FFF2-40B4-BE49-F238E27FC236}">
                <a16:creationId xmlns:a16="http://schemas.microsoft.com/office/drawing/2014/main" id="{E35C850F-4065-4804-9C92-9806269BB167}"/>
              </a:ext>
            </a:extLst>
          </p:cNvPr>
          <p:cNvSpPr/>
          <p:nvPr/>
        </p:nvSpPr>
        <p:spPr>
          <a:xfrm>
            <a:off x="5934266" y="2355187"/>
            <a:ext cx="233265" cy="223934"/>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427445B2-6188-4490-9858-5BA396C21917}"/>
              </a:ext>
            </a:extLst>
          </p:cNvPr>
          <p:cNvSpPr/>
          <p:nvPr/>
        </p:nvSpPr>
        <p:spPr>
          <a:xfrm>
            <a:off x="6400800" y="1781381"/>
            <a:ext cx="944875" cy="5110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b="1" dirty="0"/>
              <a:t>Mando 1, recibo 1</a:t>
            </a:r>
          </a:p>
        </p:txBody>
      </p:sp>
      <p:sp>
        <p:nvSpPr>
          <p:cNvPr id="30" name="Rectángulo 29">
            <a:extLst>
              <a:ext uri="{FF2B5EF4-FFF2-40B4-BE49-F238E27FC236}">
                <a16:creationId xmlns:a16="http://schemas.microsoft.com/office/drawing/2014/main" id="{54D6D5BF-8DA1-492B-BB3E-4114C99E0764}"/>
              </a:ext>
            </a:extLst>
          </p:cNvPr>
          <p:cNvSpPr/>
          <p:nvPr/>
        </p:nvSpPr>
        <p:spPr>
          <a:xfrm>
            <a:off x="3359020" y="5598367"/>
            <a:ext cx="5904688" cy="10714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b="1" dirty="0"/>
              <a:t>Nota: </a:t>
            </a:r>
            <a:r>
              <a:rPr lang="es-AR" dirty="0"/>
              <a:t>el filtro está en el transmisor y en el receptor. Son complementarios.</a:t>
            </a:r>
          </a:p>
        </p:txBody>
      </p:sp>
      <p:sp>
        <p:nvSpPr>
          <p:cNvPr id="31" name="CuadroTexto 30">
            <a:extLst>
              <a:ext uri="{FF2B5EF4-FFF2-40B4-BE49-F238E27FC236}">
                <a16:creationId xmlns:a16="http://schemas.microsoft.com/office/drawing/2014/main" id="{41EA512A-D08C-4FC7-93AD-74BE4043972C}"/>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143559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17"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pic>
        <p:nvPicPr>
          <p:cNvPr id="13" name="Imagen 12">
            <a:extLst>
              <a:ext uri="{FF2B5EF4-FFF2-40B4-BE49-F238E27FC236}">
                <a16:creationId xmlns:a16="http://schemas.microsoft.com/office/drawing/2014/main" id="{D6A3AD58-279C-4F15-A11C-C5826C03E6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186" b="97628" l="3821" r="96844">
                        <a14:foregroundMark x1="40698" y1="7510" x2="40698" y2="7510"/>
                        <a14:foregroundMark x1="42857" y1="25296" x2="42857" y2="25296"/>
                        <a14:foregroundMark x1="42857" y1="33597" x2="42857" y2="33597"/>
                        <a14:foregroundMark x1="42857" y1="47826" x2="42857" y2="47826"/>
                        <a14:foregroundMark x1="58306" y1="56126" x2="58306" y2="56126"/>
                        <a14:foregroundMark x1="54651" y1="47036" x2="54651" y2="47036"/>
                        <a14:foregroundMark x1="53156" y1="47036" x2="55316" y2="47036"/>
                        <a14:foregroundMark x1="60631" y1="47826" x2="63289" y2="47431"/>
                        <a14:foregroundMark x1="68106" y1="47431" x2="70598" y2="47431"/>
                        <a14:foregroundMark x1="74252" y1="51383" x2="74252" y2="51383"/>
                        <a14:foregroundMark x1="75748" y1="47431" x2="78239" y2="47431"/>
                        <a14:foregroundMark x1="85382" y1="47036" x2="88040" y2="47036"/>
                        <a14:foregroundMark x1="89535" y1="38340" x2="89535" y2="38340"/>
                        <a14:foregroundMark x1="91694" y1="40316" x2="91694" y2="40316"/>
                        <a14:foregroundMark x1="91694" y1="54941" x2="91694" y2="54941"/>
                        <a14:foregroundMark x1="96844" y1="47036" x2="96844" y2="47036"/>
                        <a14:foregroundMark x1="92691" y1="63636" x2="92691" y2="63636"/>
                        <a14:foregroundMark x1="93023" y1="63241" x2="92193" y2="61660"/>
                        <a14:foregroundMark x1="94850" y1="26087" x2="94850" y2="26087"/>
                        <a14:foregroundMark x1="94850" y1="26087" x2="94850" y2="26087"/>
                        <a14:foregroundMark x1="94850" y1="26087" x2="94850" y2="26087"/>
                        <a14:foregroundMark x1="91362" y1="13834" x2="91362" y2="13834"/>
                        <a14:foregroundMark x1="91362" y1="13834" x2="91362" y2="13834"/>
                        <a14:foregroundMark x1="78571" y1="10277" x2="88704" y2="18577"/>
                        <a14:foregroundMark x1="55316" y1="92490" x2="60963" y2="93281"/>
                        <a14:foregroundMark x1="59967" y1="97628" x2="62566" y2="96966"/>
                        <a14:foregroundMark x1="21761" y1="56522" x2="21761" y2="56522"/>
                        <a14:foregroundMark x1="18937" y1="51779" x2="22757" y2="67984"/>
                        <a14:foregroundMark x1="22757" y1="67984" x2="22757" y2="67984"/>
                        <a14:foregroundMark x1="11462" y1="78656" x2="8970" y2="32806"/>
                        <a14:foregroundMark x1="8970" y1="32806" x2="9136" y2="28063"/>
                        <a14:foregroundMark x1="37874" y1="9881" x2="26744" y2="1976"/>
                        <a14:foregroundMark x1="26744" y1="1976" x2="16113" y2="1581"/>
                        <a14:foregroundMark x1="16113" y1="1581" x2="10631" y2="12648"/>
                        <a14:foregroundMark x1="3821" y1="6324" x2="10133" y2="79051"/>
                        <a14:foregroundMark x1="34884" y1="92885" x2="41694" y2="95652"/>
                        <a14:foregroundMark x1="67608" y1="96443" x2="71927" y2="96838"/>
                        <a14:foregroundMark x1="65449" y1="95257" x2="63787" y2="95257"/>
                        <a14:foregroundMark x1="67442" y1="94071" x2="67442" y2="94071"/>
                        <a14:foregroundMark x1="68272" y1="94071" x2="68272" y2="94071"/>
                        <a14:foregroundMark x1="74419" y1="96047" x2="74419" y2="96047"/>
                        <a14:foregroundMark x1="74419" y1="97628" x2="74419" y2="97628"/>
                        <a14:foregroundMark x1="72924" y1="95257" x2="72924" y2="95257"/>
                        <a14:foregroundMark x1="73422" y1="95257" x2="73422" y2="95257"/>
                        <a14:foregroundMark x1="71096" y1="94862" x2="71096" y2="94862"/>
                        <a14:backgroundMark x1="88538" y1="95257" x2="93189" y2="94466"/>
                        <a14:backgroundMark x1="48671" y1="90909" x2="48671" y2="90909"/>
                        <a14:backgroundMark x1="48671" y1="90909" x2="48671" y2="90909"/>
                        <a14:backgroundMark x1="48671" y1="90909" x2="44020" y2="90909"/>
                        <a14:backgroundMark x1="73754" y1="99209" x2="71277" y2="99209"/>
                        <a14:backgroundMark x1="62643" y1="90979" x2="60963" y2="90909"/>
                        <a14:backgroundMark x1="69033" y1="91246" x2="64323" y2="91049"/>
                      </a14:backgroundRemoval>
                    </a14:imgEffect>
                  </a14:imgLayer>
                </a14:imgProps>
              </a:ext>
            </a:extLst>
          </a:blip>
          <a:stretch>
            <a:fillRect/>
          </a:stretch>
        </p:blipFill>
        <p:spPr>
          <a:xfrm>
            <a:off x="728563" y="1823346"/>
            <a:ext cx="7641135" cy="3211307"/>
          </a:xfrm>
          <a:prstGeom prst="rect">
            <a:avLst/>
          </a:prstGeom>
        </p:spPr>
      </p:pic>
      <p:sp>
        <p:nvSpPr>
          <p:cNvPr id="2" name="Rectángulo 1">
            <a:extLst>
              <a:ext uri="{FF2B5EF4-FFF2-40B4-BE49-F238E27FC236}">
                <a16:creationId xmlns:a16="http://schemas.microsoft.com/office/drawing/2014/main" id="{E0F25851-2EA0-4580-9A1D-C7DE13F72250}"/>
              </a:ext>
            </a:extLst>
          </p:cNvPr>
          <p:cNvSpPr/>
          <p:nvPr/>
        </p:nvSpPr>
        <p:spPr>
          <a:xfrm>
            <a:off x="4152122" y="2855167"/>
            <a:ext cx="625151"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B3A94870-D5F2-4CDC-BFFD-E99DFD15AF91}"/>
              </a:ext>
            </a:extLst>
          </p:cNvPr>
          <p:cNvSpPr/>
          <p:nvPr/>
        </p:nvSpPr>
        <p:spPr>
          <a:xfrm>
            <a:off x="4957011" y="2855167"/>
            <a:ext cx="380099"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04F010B9-E845-4A11-AB5C-8E92CA0BE7BF}"/>
              </a:ext>
            </a:extLst>
          </p:cNvPr>
          <p:cNvSpPr/>
          <p:nvPr/>
        </p:nvSpPr>
        <p:spPr>
          <a:xfrm>
            <a:off x="5556641" y="2855167"/>
            <a:ext cx="380099"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D6BF8707-6820-448A-B3C0-C1BCEACC075A}"/>
              </a:ext>
            </a:extLst>
          </p:cNvPr>
          <p:cNvSpPr/>
          <p:nvPr/>
        </p:nvSpPr>
        <p:spPr>
          <a:xfrm>
            <a:off x="6129500" y="2855167"/>
            <a:ext cx="380099"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7730E543-5565-4C61-9D64-A51389AFBD4E}"/>
              </a:ext>
            </a:extLst>
          </p:cNvPr>
          <p:cNvSpPr/>
          <p:nvPr/>
        </p:nvSpPr>
        <p:spPr>
          <a:xfrm>
            <a:off x="6702359" y="2855167"/>
            <a:ext cx="539416"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49916264-DC4A-4F47-A235-CFE54EA87176}"/>
              </a:ext>
            </a:extLst>
          </p:cNvPr>
          <p:cNvSpPr/>
          <p:nvPr/>
        </p:nvSpPr>
        <p:spPr>
          <a:xfrm>
            <a:off x="7485605" y="2869163"/>
            <a:ext cx="475893" cy="85841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DDCE8D39-02A6-4E01-A7CD-57BCC6CB1F89}"/>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970100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aeronave&#10;&#10;Descripción generada automáticamente">
            <a:extLst>
              <a:ext uri="{FF2B5EF4-FFF2-40B4-BE49-F238E27FC236}">
                <a16:creationId xmlns:a16="http://schemas.microsoft.com/office/drawing/2014/main" id="{1EF9481F-C9E0-4495-BF52-A26F00027C32}"/>
              </a:ext>
            </a:extLst>
          </p:cNvPr>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81904" y="5135369"/>
            <a:ext cx="734400" cy="1080000"/>
          </a:xfrm>
          <a:prstGeom prst="rect">
            <a:avLst/>
          </a:prstGeom>
        </p:spPr>
      </p:pic>
      <p:pic>
        <p:nvPicPr>
          <p:cNvPr id="3" name="Imagen 2">
            <a:extLst>
              <a:ext uri="{FF2B5EF4-FFF2-40B4-BE49-F238E27FC236}">
                <a16:creationId xmlns:a16="http://schemas.microsoft.com/office/drawing/2014/main" id="{96F6CEA4-A685-4F7D-B96D-A8E1E3A5756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71104" y="3637790"/>
            <a:ext cx="756000" cy="1080000"/>
          </a:xfrm>
          <a:prstGeom prst="rect">
            <a:avLst/>
          </a:prstGeom>
        </p:spPr>
      </p:pic>
      <p:pic>
        <p:nvPicPr>
          <p:cNvPr id="4" name="Imagen 3" descr="Imagen que contiene aeronave&#10;&#10;Descripción generada automáticamente">
            <a:extLst>
              <a:ext uri="{FF2B5EF4-FFF2-40B4-BE49-F238E27FC236}">
                <a16:creationId xmlns:a16="http://schemas.microsoft.com/office/drawing/2014/main" id="{585BAA5A-C365-42A9-A478-EEF9C6FCD0B7}"/>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33304" y="2140211"/>
            <a:ext cx="831600" cy="1080000"/>
          </a:xfrm>
          <a:prstGeom prst="rect">
            <a:avLst/>
          </a:prstGeom>
        </p:spPr>
      </p:pic>
      <p:pic>
        <p:nvPicPr>
          <p:cNvPr id="5" name="Imagen 4">
            <a:extLst>
              <a:ext uri="{FF2B5EF4-FFF2-40B4-BE49-F238E27FC236}">
                <a16:creationId xmlns:a16="http://schemas.microsoft.com/office/drawing/2014/main" id="{E2DCB0B7-082E-4EBC-9E43-B17A231B752B}"/>
              </a:ext>
            </a:extLst>
          </p:cNvPr>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33367" y="702150"/>
            <a:ext cx="1053075" cy="1080000"/>
          </a:xfrm>
          <a:prstGeom prst="rect">
            <a:avLst/>
          </a:prstGeom>
        </p:spPr>
      </p:pic>
      <p:pic>
        <p:nvPicPr>
          <p:cNvPr id="7" name="Imagen 6">
            <a:extLst>
              <a:ext uri="{FF2B5EF4-FFF2-40B4-BE49-F238E27FC236}">
                <a16:creationId xmlns:a16="http://schemas.microsoft.com/office/drawing/2014/main" id="{1E51780C-2AEC-4538-8021-FFFC117116DB}"/>
              </a:ext>
            </a:extLst>
          </p:cNvPr>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6200000">
            <a:off x="5344625" y="10623"/>
            <a:ext cx="6858000" cy="6836754"/>
          </a:xfrm>
          <a:prstGeom prst="rect">
            <a:avLst/>
          </a:prstGeom>
        </p:spPr>
      </p:pic>
      <p:sp>
        <p:nvSpPr>
          <p:cNvPr id="8" name="Rectángulo 7">
            <a:extLst>
              <a:ext uri="{FF2B5EF4-FFF2-40B4-BE49-F238E27FC236}">
                <a16:creationId xmlns:a16="http://schemas.microsoft.com/office/drawing/2014/main" id="{1B4CA0F8-888A-468A-B84D-7459F8B1270C}"/>
              </a:ext>
            </a:extLst>
          </p:cNvPr>
          <p:cNvSpPr/>
          <p:nvPr/>
        </p:nvSpPr>
        <p:spPr>
          <a:xfrm>
            <a:off x="1857889" y="780485"/>
            <a:ext cx="1541961" cy="923330"/>
          </a:xfrm>
          <a:prstGeom prst="rect">
            <a:avLst/>
          </a:prstGeom>
          <a:noFill/>
        </p:spPr>
        <p:txBody>
          <a:bodyPr wrap="none" lIns="91440" tIns="45720" rIns="91440" bIns="45720">
            <a:spAutoFit/>
          </a:bodyPr>
          <a:lstStyle/>
          <a:p>
            <a:pPr algn="ctr"/>
            <a:r>
              <a:rPr lang="es-ES" sz="5400" b="0" cap="none" spc="0" dirty="0" err="1">
                <a:ln w="0"/>
                <a:solidFill>
                  <a:schemeClr val="tx1"/>
                </a:solidFill>
                <a:effectLst>
                  <a:outerShdw blurRad="38100" dist="19050" dir="2700000" algn="tl" rotWithShape="0">
                    <a:schemeClr val="dk1">
                      <a:alpha val="40000"/>
                    </a:schemeClr>
                  </a:outerShdw>
                </a:effectLst>
              </a:rPr>
              <a:t>igital</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ángulo 8">
            <a:extLst>
              <a:ext uri="{FF2B5EF4-FFF2-40B4-BE49-F238E27FC236}">
                <a16:creationId xmlns:a16="http://schemas.microsoft.com/office/drawing/2014/main" id="{23E5E011-9FA9-4C1F-A036-AA5E337231B2}"/>
              </a:ext>
            </a:extLst>
          </p:cNvPr>
          <p:cNvSpPr/>
          <p:nvPr/>
        </p:nvSpPr>
        <p:spPr>
          <a:xfrm>
            <a:off x="1679988" y="2218546"/>
            <a:ext cx="1417376"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ideo</a:t>
            </a:r>
          </a:p>
        </p:txBody>
      </p:sp>
      <p:sp>
        <p:nvSpPr>
          <p:cNvPr id="10" name="Rectángulo 9">
            <a:extLst>
              <a:ext uri="{FF2B5EF4-FFF2-40B4-BE49-F238E27FC236}">
                <a16:creationId xmlns:a16="http://schemas.microsoft.com/office/drawing/2014/main" id="{8038AD15-1F1B-4830-8CE5-1401CE3F301F}"/>
              </a:ext>
            </a:extLst>
          </p:cNvPr>
          <p:cNvSpPr/>
          <p:nvPr/>
        </p:nvSpPr>
        <p:spPr>
          <a:xfrm>
            <a:off x="1679988" y="3718421"/>
            <a:ext cx="3439724" cy="923330"/>
          </a:xfrm>
          <a:prstGeom prst="rect">
            <a:avLst/>
          </a:prstGeom>
          <a:noFill/>
        </p:spPr>
        <p:txBody>
          <a:bodyPr wrap="none" lIns="91440" tIns="45720" rIns="91440" bIns="45720">
            <a:spAutoFit/>
          </a:bodyPr>
          <a:lstStyle/>
          <a:p>
            <a:pPr algn="ctr"/>
            <a:r>
              <a:rPr lang="es-ES" sz="5400" b="0" cap="none" spc="0" dirty="0" err="1">
                <a:ln w="0"/>
                <a:solidFill>
                  <a:schemeClr val="tx1"/>
                </a:solidFill>
                <a:effectLst>
                  <a:outerShdw blurRad="38100" dist="19050" dir="2700000" algn="tl" rotWithShape="0">
                    <a:schemeClr val="dk1">
                      <a:alpha val="40000"/>
                    </a:schemeClr>
                  </a:outerShdw>
                </a:effectLst>
              </a:rPr>
              <a:t>roadcasting</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11" name="Rectángulo 10">
            <a:extLst>
              <a:ext uri="{FF2B5EF4-FFF2-40B4-BE49-F238E27FC236}">
                <a16:creationId xmlns:a16="http://schemas.microsoft.com/office/drawing/2014/main" id="{87A770FD-A912-4B80-B8F7-95AA2A109EEE}"/>
              </a:ext>
            </a:extLst>
          </p:cNvPr>
          <p:cNvSpPr/>
          <p:nvPr/>
        </p:nvSpPr>
        <p:spPr>
          <a:xfrm>
            <a:off x="1679988" y="5213704"/>
            <a:ext cx="2125454" cy="923330"/>
          </a:xfrm>
          <a:prstGeom prst="rect">
            <a:avLst/>
          </a:prstGeom>
          <a:noFill/>
        </p:spPr>
        <p:txBody>
          <a:bodyPr wrap="none" lIns="91440" tIns="45720" rIns="91440" bIns="45720">
            <a:spAutoFit/>
          </a:bodyPr>
          <a:lstStyle/>
          <a:p>
            <a:pPr algn="ctr"/>
            <a:r>
              <a:rPr lang="es-ES" sz="5400" b="0" cap="none" spc="0" dirty="0" err="1">
                <a:ln w="0"/>
                <a:solidFill>
                  <a:schemeClr val="tx1"/>
                </a:solidFill>
                <a:effectLst>
                  <a:outerShdw blurRad="38100" dist="19050" dir="2700000" algn="tl" rotWithShape="0">
                    <a:schemeClr val="dk1">
                      <a:alpha val="40000"/>
                    </a:schemeClr>
                  </a:outerShdw>
                </a:effectLst>
              </a:rPr>
              <a:t>atellite</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ángulo 11">
            <a:extLst>
              <a:ext uri="{FF2B5EF4-FFF2-40B4-BE49-F238E27FC236}">
                <a16:creationId xmlns:a16="http://schemas.microsoft.com/office/drawing/2014/main" id="{29C405E3-B22A-4169-90FD-E2548342BBEE}"/>
              </a:ext>
            </a:extLst>
          </p:cNvPr>
          <p:cNvSpPr/>
          <p:nvPr/>
        </p:nvSpPr>
        <p:spPr>
          <a:xfrm>
            <a:off x="6096000" y="932588"/>
            <a:ext cx="4615543" cy="350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dirty="0"/>
              <a:t>DVB es una familia de estándares abiertos para la transmisión de video.</a:t>
            </a:r>
          </a:p>
          <a:p>
            <a:pPr algn="just"/>
            <a:endParaRPr lang="es-AR" dirty="0"/>
          </a:p>
          <a:p>
            <a:pPr algn="just"/>
            <a:r>
              <a:rPr lang="es-AR" dirty="0"/>
              <a:t>Publicado por el </a:t>
            </a:r>
            <a:r>
              <a:rPr lang="es-AR" dirty="0" err="1"/>
              <a:t>European</a:t>
            </a:r>
            <a:r>
              <a:rPr lang="es-AR" dirty="0"/>
              <a:t> </a:t>
            </a:r>
            <a:r>
              <a:rPr lang="es-AR" dirty="0" err="1"/>
              <a:t>Communications</a:t>
            </a:r>
            <a:r>
              <a:rPr lang="es-AR" dirty="0"/>
              <a:t> </a:t>
            </a:r>
            <a:r>
              <a:rPr lang="es-AR" dirty="0" err="1"/>
              <a:t>Standards</a:t>
            </a:r>
            <a:r>
              <a:rPr lang="es-AR" dirty="0"/>
              <a:t> </a:t>
            </a:r>
            <a:r>
              <a:rPr lang="es-AR" dirty="0" err="1"/>
              <a:t>Institute</a:t>
            </a:r>
            <a:r>
              <a:rPr lang="es-AR" dirty="0"/>
              <a:t>.</a:t>
            </a:r>
          </a:p>
          <a:p>
            <a:pPr algn="just"/>
            <a:endParaRPr lang="es-AR" dirty="0"/>
          </a:p>
          <a:p>
            <a:pPr algn="just"/>
            <a:r>
              <a:rPr lang="es-AR" dirty="0"/>
              <a:t>Modos:</a:t>
            </a:r>
          </a:p>
          <a:p>
            <a:pPr algn="just"/>
            <a:r>
              <a:rPr lang="es-AR" dirty="0"/>
              <a:t>  -Satelital: </a:t>
            </a:r>
            <a:r>
              <a:rPr lang="es-AR" b="1" dirty="0"/>
              <a:t>DVB-S</a:t>
            </a:r>
            <a:r>
              <a:rPr lang="es-AR" dirty="0"/>
              <a:t>, </a:t>
            </a:r>
            <a:r>
              <a:rPr lang="es-AR" b="1" dirty="0"/>
              <a:t>DVB-S2</a:t>
            </a:r>
            <a:r>
              <a:rPr lang="es-AR" dirty="0"/>
              <a:t>, DVB-SH</a:t>
            </a:r>
          </a:p>
          <a:p>
            <a:pPr algn="just"/>
            <a:r>
              <a:rPr lang="es-AR" dirty="0"/>
              <a:t>  -Cable: DVB-C, DVB-C2</a:t>
            </a:r>
          </a:p>
          <a:p>
            <a:pPr algn="just"/>
            <a:r>
              <a:rPr lang="es-AR" dirty="0"/>
              <a:t>  -Terrestre: DVB-T, DVB-T2, DVB-H</a:t>
            </a:r>
          </a:p>
        </p:txBody>
      </p:sp>
      <p:sp>
        <p:nvSpPr>
          <p:cNvPr id="13" name="Rectángulo 12">
            <a:extLst>
              <a:ext uri="{FF2B5EF4-FFF2-40B4-BE49-F238E27FC236}">
                <a16:creationId xmlns:a16="http://schemas.microsoft.com/office/drawing/2014/main" id="{57FC2A73-37ED-4F32-8B00-61BE3783A234}"/>
              </a:ext>
            </a:extLst>
          </p:cNvPr>
          <p:cNvSpPr/>
          <p:nvPr/>
        </p:nvSpPr>
        <p:spPr>
          <a:xfrm>
            <a:off x="9134595" y="5255890"/>
            <a:ext cx="2400755" cy="1431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a:p>
            <a:pPr algn="ctr"/>
            <a:endPar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84360D39-6930-4345-8C29-138DA5736983}"/>
              </a:ext>
            </a:extLst>
          </p:cNvPr>
          <p:cNvSpPr/>
          <p:nvPr/>
        </p:nvSpPr>
        <p:spPr>
          <a:xfrm>
            <a:off x="8654539" y="4717790"/>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NORMAS:</a:t>
            </a:r>
          </a:p>
        </p:txBody>
      </p:sp>
      <p:sp>
        <p:nvSpPr>
          <p:cNvPr id="15" name="CuadroTexto 14">
            <a:extLst>
              <a:ext uri="{FF2B5EF4-FFF2-40B4-BE49-F238E27FC236}">
                <a16:creationId xmlns:a16="http://schemas.microsoft.com/office/drawing/2014/main" id="{5FDC8C0A-284E-4F2C-BA43-324DA5A4FAD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2">
                    <a:lumMod val="75000"/>
                  </a:schemeClr>
                </a:solidFill>
              </a:rPr>
              <a:t>Jimena Baños y Rivas</a:t>
            </a:r>
          </a:p>
        </p:txBody>
      </p:sp>
    </p:spTree>
    <p:extLst>
      <p:ext uri="{BB962C8B-B14F-4D97-AF65-F5344CB8AC3E}">
        <p14:creationId xmlns:p14="http://schemas.microsoft.com/office/powerpoint/2010/main" val="406079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7" y="0"/>
            <a:ext cx="431851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8" y="0"/>
            <a:ext cx="3935964"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Según la norma…</a:t>
            </a:r>
            <a:endParaRPr lang="es-AR" sz="2400" b="1" dirty="0"/>
          </a:p>
        </p:txBody>
      </p:sp>
      <p:sp>
        <p:nvSpPr>
          <p:cNvPr id="6" name="CuadroTexto 5">
            <a:extLst>
              <a:ext uri="{FF2B5EF4-FFF2-40B4-BE49-F238E27FC236}">
                <a16:creationId xmlns:a16="http://schemas.microsoft.com/office/drawing/2014/main" id="{C577D39D-2AAB-48BC-8830-7435B206FC75}"/>
              </a:ext>
            </a:extLst>
          </p:cNvPr>
          <p:cNvSpPr txBox="1"/>
          <p:nvPr/>
        </p:nvSpPr>
        <p:spPr>
          <a:xfrm>
            <a:off x="527537" y="1093758"/>
            <a:ext cx="7204758" cy="1569660"/>
          </a:xfrm>
          <a:prstGeom prst="rect">
            <a:avLst/>
          </a:prstGeom>
          <a:noFill/>
        </p:spPr>
        <p:txBody>
          <a:bodyPr wrap="square" rtlCol="0">
            <a:spAutoFit/>
          </a:bodyPr>
          <a:lstStyle/>
          <a:p>
            <a:pPr algn="just"/>
            <a:r>
              <a:rPr lang="es-AR" sz="2400" dirty="0"/>
              <a:t>“Para obtener una gran eficiencia en términos de potencia, sin sacrificar excesivamente la eficiencia del espectro, el sistema utilizará </a:t>
            </a:r>
            <a:r>
              <a:rPr lang="es-AR" sz="2400" b="1" dirty="0"/>
              <a:t>modulación QPSK</a:t>
            </a:r>
            <a:r>
              <a:rPr lang="es-AR" sz="2400" dirty="0"/>
              <a:t> y la concatenación de códigos convolucionales y RS.”</a:t>
            </a:r>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pic>
        <p:nvPicPr>
          <p:cNvPr id="11" name="Imagen 10">
            <a:extLst>
              <a:ext uri="{FF2B5EF4-FFF2-40B4-BE49-F238E27FC236}">
                <a16:creationId xmlns:a16="http://schemas.microsoft.com/office/drawing/2014/main" id="{D65D9A1C-6402-486B-93E2-05FA78DDA98A}"/>
              </a:ext>
            </a:extLst>
          </p:cNvPr>
          <p:cNvPicPr>
            <a:picLocks noChangeAspect="1"/>
          </p:cNvPicPr>
          <p:nvPr/>
        </p:nvPicPr>
        <p:blipFill>
          <a:blip r:embed="rId3"/>
          <a:stretch>
            <a:fillRect/>
          </a:stretch>
        </p:blipFill>
        <p:spPr>
          <a:xfrm>
            <a:off x="3532037" y="3249419"/>
            <a:ext cx="3709738" cy="2868354"/>
          </a:xfrm>
          <a:prstGeom prst="rect">
            <a:avLst/>
          </a:prstGeom>
        </p:spPr>
      </p:pic>
      <p:sp>
        <p:nvSpPr>
          <p:cNvPr id="12" name="Rectángulo 11">
            <a:extLst>
              <a:ext uri="{FF2B5EF4-FFF2-40B4-BE49-F238E27FC236}">
                <a16:creationId xmlns:a16="http://schemas.microsoft.com/office/drawing/2014/main" id="{252E28D7-310E-485B-B058-D5330AB50C7B}"/>
              </a:ext>
            </a:extLst>
          </p:cNvPr>
          <p:cNvSpPr/>
          <p:nvPr/>
        </p:nvSpPr>
        <p:spPr>
          <a:xfrm>
            <a:off x="626705" y="3055660"/>
            <a:ext cx="2556588" cy="3255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b="1" dirty="0"/>
              <a:t>Modulación QPSK:</a:t>
            </a:r>
          </a:p>
          <a:p>
            <a:pPr algn="ctr"/>
            <a:endParaRPr lang="es-AR" dirty="0"/>
          </a:p>
          <a:p>
            <a:pPr algn="ctr"/>
            <a:endParaRPr lang="es-AR" dirty="0"/>
          </a:p>
          <a:p>
            <a:pPr algn="ctr"/>
            <a:r>
              <a:rPr lang="es-AR" dirty="0"/>
              <a:t>Transmite dos bits por símbolo y es robusto frente a interferencias.</a:t>
            </a:r>
          </a:p>
          <a:p>
            <a:pPr algn="ctr"/>
            <a:endParaRPr lang="es-AR" dirty="0"/>
          </a:p>
          <a:p>
            <a:pPr algn="ctr"/>
            <a:r>
              <a:rPr lang="es-AR" dirty="0"/>
              <a:t>Elijo qué símbolo mapeo con qué secuencia de bits.</a:t>
            </a:r>
          </a:p>
        </p:txBody>
      </p:sp>
      <p:sp>
        <p:nvSpPr>
          <p:cNvPr id="4" name="Rectángulo 3">
            <a:extLst>
              <a:ext uri="{FF2B5EF4-FFF2-40B4-BE49-F238E27FC236}">
                <a16:creationId xmlns:a16="http://schemas.microsoft.com/office/drawing/2014/main" id="{AE7F3632-B1BA-42A1-8DB0-4BFEA84DE2FD}"/>
              </a:ext>
            </a:extLst>
          </p:cNvPr>
          <p:cNvSpPr/>
          <p:nvPr/>
        </p:nvSpPr>
        <p:spPr>
          <a:xfrm>
            <a:off x="6294634" y="2663418"/>
            <a:ext cx="3008179" cy="144443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sz="1700" dirty="0">
                <a:solidFill>
                  <a:schemeClr val="bg2">
                    <a:lumMod val="25000"/>
                  </a:schemeClr>
                </a:solidFill>
              </a:rPr>
              <a:t>La idea es muestrear con un tiempo de </a:t>
            </a:r>
            <a:r>
              <a:rPr lang="es-AR" sz="1700" dirty="0" err="1">
                <a:solidFill>
                  <a:schemeClr val="bg2">
                    <a:lumMod val="25000"/>
                  </a:schemeClr>
                </a:solidFill>
              </a:rPr>
              <a:t>sampleo</a:t>
            </a:r>
            <a:r>
              <a:rPr lang="es-AR" sz="1700" dirty="0">
                <a:solidFill>
                  <a:schemeClr val="bg2">
                    <a:lumMod val="25000"/>
                  </a:schemeClr>
                </a:solidFill>
              </a:rPr>
              <a:t> </a:t>
            </a:r>
            <a:r>
              <a:rPr lang="es-AR" sz="1700" b="1" dirty="0" err="1">
                <a:solidFill>
                  <a:schemeClr val="bg2">
                    <a:lumMod val="25000"/>
                  </a:schemeClr>
                </a:solidFill>
              </a:rPr>
              <a:t>Ts</a:t>
            </a:r>
            <a:r>
              <a:rPr lang="es-AR" sz="1700" b="1" dirty="0">
                <a:solidFill>
                  <a:schemeClr val="bg2">
                    <a:lumMod val="25000"/>
                  </a:schemeClr>
                </a:solidFill>
              </a:rPr>
              <a:t>=1/</a:t>
            </a:r>
            <a:r>
              <a:rPr lang="es-AR" sz="1700" b="1" dirty="0" err="1">
                <a:solidFill>
                  <a:schemeClr val="bg2">
                    <a:lumMod val="25000"/>
                  </a:schemeClr>
                </a:solidFill>
              </a:rPr>
              <a:t>Rs</a:t>
            </a:r>
            <a:r>
              <a:rPr lang="es-AR" sz="1700" b="1" dirty="0">
                <a:solidFill>
                  <a:schemeClr val="bg2">
                    <a:lumMod val="25000"/>
                  </a:schemeClr>
                </a:solidFill>
              </a:rPr>
              <a:t>=1/(2fN) </a:t>
            </a:r>
            <a:r>
              <a:rPr lang="es-AR" sz="1700" dirty="0">
                <a:solidFill>
                  <a:schemeClr val="bg2">
                    <a:lumMod val="25000"/>
                  </a:schemeClr>
                </a:solidFill>
              </a:rPr>
              <a:t>la salida de mi codificador convolucional</a:t>
            </a:r>
          </a:p>
          <a:p>
            <a:pPr algn="ctr"/>
            <a:r>
              <a:rPr lang="es-AR" sz="1700" dirty="0">
                <a:solidFill>
                  <a:schemeClr val="bg2">
                    <a:lumMod val="25000"/>
                  </a:schemeClr>
                </a:solidFill>
              </a:rPr>
              <a:t>(</a:t>
            </a:r>
            <a:r>
              <a:rPr lang="es-AR" sz="1700" dirty="0" err="1">
                <a:solidFill>
                  <a:schemeClr val="bg2">
                    <a:lumMod val="25000"/>
                  </a:schemeClr>
                </a:solidFill>
              </a:rPr>
              <a:t>Rs</a:t>
            </a:r>
            <a:r>
              <a:rPr lang="es-AR" sz="1700" dirty="0">
                <a:solidFill>
                  <a:schemeClr val="bg2">
                    <a:lumMod val="25000"/>
                  </a:schemeClr>
                </a:solidFill>
              </a:rPr>
              <a:t>: symbol </a:t>
            </a:r>
            <a:r>
              <a:rPr lang="es-AR" sz="1700" dirty="0" err="1">
                <a:solidFill>
                  <a:schemeClr val="bg2">
                    <a:lumMod val="25000"/>
                  </a:schemeClr>
                </a:solidFill>
              </a:rPr>
              <a:t>rate</a:t>
            </a:r>
            <a:r>
              <a:rPr lang="es-AR" sz="1700" dirty="0">
                <a:solidFill>
                  <a:schemeClr val="bg2">
                    <a:lumMod val="25000"/>
                  </a:schemeClr>
                </a:solidFill>
              </a:rPr>
              <a:t>)</a:t>
            </a:r>
          </a:p>
        </p:txBody>
      </p:sp>
      <p:sp>
        <p:nvSpPr>
          <p:cNvPr id="2" name="Elipse 1">
            <a:extLst>
              <a:ext uri="{FF2B5EF4-FFF2-40B4-BE49-F238E27FC236}">
                <a16:creationId xmlns:a16="http://schemas.microsoft.com/office/drawing/2014/main" id="{AB75D57B-F290-4939-B8A0-CD58FD940128}"/>
              </a:ext>
            </a:extLst>
          </p:cNvPr>
          <p:cNvSpPr/>
          <p:nvPr/>
        </p:nvSpPr>
        <p:spPr>
          <a:xfrm>
            <a:off x="5896947" y="3545632"/>
            <a:ext cx="802433" cy="760445"/>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CuadroTexto 12">
            <a:extLst>
              <a:ext uri="{FF2B5EF4-FFF2-40B4-BE49-F238E27FC236}">
                <a16:creationId xmlns:a16="http://schemas.microsoft.com/office/drawing/2014/main" id="{39B0DBAD-6124-4169-B809-C225401C5834}"/>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438020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7" y="0"/>
            <a:ext cx="9056341"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8607164"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El modulador es básicamente en un </a:t>
            </a:r>
            <a:r>
              <a:rPr lang="es-AR" sz="2800" b="1" dirty="0" err="1"/>
              <a:t>mapeador</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pic>
        <p:nvPicPr>
          <p:cNvPr id="2" name="Imagen 1">
            <a:extLst>
              <a:ext uri="{FF2B5EF4-FFF2-40B4-BE49-F238E27FC236}">
                <a16:creationId xmlns:a16="http://schemas.microsoft.com/office/drawing/2014/main" id="{F1227B7D-97B7-4006-951B-41DFA1703E4B}"/>
              </a:ext>
            </a:extLst>
          </p:cNvPr>
          <p:cNvPicPr>
            <a:picLocks noChangeAspect="1"/>
          </p:cNvPicPr>
          <p:nvPr/>
        </p:nvPicPr>
        <p:blipFill>
          <a:blip r:embed="rId3"/>
          <a:stretch>
            <a:fillRect/>
          </a:stretch>
        </p:blipFill>
        <p:spPr>
          <a:xfrm>
            <a:off x="785928" y="1188223"/>
            <a:ext cx="6965031" cy="4668867"/>
          </a:xfrm>
          <a:prstGeom prst="rect">
            <a:avLst/>
          </a:prstGeom>
        </p:spPr>
      </p:pic>
      <p:sp>
        <p:nvSpPr>
          <p:cNvPr id="12" name="Rectángulo 11">
            <a:extLst>
              <a:ext uri="{FF2B5EF4-FFF2-40B4-BE49-F238E27FC236}">
                <a16:creationId xmlns:a16="http://schemas.microsoft.com/office/drawing/2014/main" id="{252E28D7-310E-485B-B058-D5330AB50C7B}"/>
              </a:ext>
            </a:extLst>
          </p:cNvPr>
          <p:cNvSpPr/>
          <p:nvPr/>
        </p:nvSpPr>
        <p:spPr>
          <a:xfrm>
            <a:off x="4355636" y="4729146"/>
            <a:ext cx="3687352" cy="1881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Como es esquema de modulación es dos bits por símbolo, la duración del </a:t>
            </a:r>
            <a:r>
              <a:rPr lang="es-AR" b="1" dirty="0"/>
              <a:t>tiempo de símbolo </a:t>
            </a:r>
            <a:r>
              <a:rPr lang="es-AR" dirty="0"/>
              <a:t>es el doble que la duración del </a:t>
            </a:r>
            <a:r>
              <a:rPr lang="es-AR" b="1" dirty="0"/>
              <a:t>tiempo de bit </a:t>
            </a:r>
            <a:r>
              <a:rPr lang="es-AR" dirty="0"/>
              <a:t>(t’).</a:t>
            </a:r>
          </a:p>
          <a:p>
            <a:pPr algn="ctr"/>
            <a:endParaRPr lang="es-AR" dirty="0"/>
          </a:p>
          <a:p>
            <a:pPr algn="ctr"/>
            <a:r>
              <a:rPr lang="es-AR" b="1" dirty="0" err="1"/>
              <a:t>t</a:t>
            </a:r>
            <a:r>
              <a:rPr lang="es-AR" sz="1400" b="1" dirty="0" err="1"/>
              <a:t>s</a:t>
            </a:r>
            <a:r>
              <a:rPr lang="es-AR" b="1" dirty="0"/>
              <a:t> = 2t’</a:t>
            </a:r>
          </a:p>
        </p:txBody>
      </p:sp>
      <p:cxnSp>
        <p:nvCxnSpPr>
          <p:cNvPr id="13" name="Conector recto de flecha 12">
            <a:extLst>
              <a:ext uri="{FF2B5EF4-FFF2-40B4-BE49-F238E27FC236}">
                <a16:creationId xmlns:a16="http://schemas.microsoft.com/office/drawing/2014/main" id="{401F71FC-B676-4109-9ECD-0CBF0CA494A2}"/>
              </a:ext>
            </a:extLst>
          </p:cNvPr>
          <p:cNvCxnSpPr>
            <a:cxnSpLocks/>
          </p:cNvCxnSpPr>
          <p:nvPr/>
        </p:nvCxnSpPr>
        <p:spPr>
          <a:xfrm>
            <a:off x="4557821" y="1884782"/>
            <a:ext cx="29409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EE1D3ED4-0A81-4B00-90C5-0618772EAA6E}"/>
              </a:ext>
            </a:extLst>
          </p:cNvPr>
          <p:cNvSpPr txBox="1"/>
          <p:nvPr/>
        </p:nvSpPr>
        <p:spPr>
          <a:xfrm>
            <a:off x="4579788" y="1849070"/>
            <a:ext cx="296684" cy="307777"/>
          </a:xfrm>
          <a:prstGeom prst="rect">
            <a:avLst/>
          </a:prstGeom>
          <a:noFill/>
        </p:spPr>
        <p:txBody>
          <a:bodyPr wrap="none" rtlCol="0">
            <a:spAutoFit/>
          </a:bodyPr>
          <a:lstStyle/>
          <a:p>
            <a:r>
              <a:rPr lang="es-AR" sz="1400" b="1" dirty="0">
                <a:solidFill>
                  <a:schemeClr val="accent1"/>
                </a:solidFill>
              </a:rPr>
              <a:t>t’</a:t>
            </a:r>
          </a:p>
        </p:txBody>
      </p:sp>
      <p:sp>
        <p:nvSpPr>
          <p:cNvPr id="16" name="Rectángulo 15">
            <a:extLst>
              <a:ext uri="{FF2B5EF4-FFF2-40B4-BE49-F238E27FC236}">
                <a16:creationId xmlns:a16="http://schemas.microsoft.com/office/drawing/2014/main" id="{9D8ADDD8-49C6-4DDC-B683-E0CF51876B08}"/>
              </a:ext>
            </a:extLst>
          </p:cNvPr>
          <p:cNvSpPr/>
          <p:nvPr/>
        </p:nvSpPr>
        <p:spPr>
          <a:xfrm>
            <a:off x="0" y="5857090"/>
            <a:ext cx="2164702" cy="10009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sz="1600" dirty="0"/>
              <a:t>Existe un </a:t>
            </a:r>
            <a:r>
              <a:rPr lang="es-AR" sz="1600" dirty="0" err="1"/>
              <a:t>de-mapper</a:t>
            </a:r>
            <a:r>
              <a:rPr lang="es-AR" sz="1600" dirty="0"/>
              <a:t> en el correspondiente receptor</a:t>
            </a:r>
          </a:p>
        </p:txBody>
      </p:sp>
      <p:sp>
        <p:nvSpPr>
          <p:cNvPr id="14" name="CuadroTexto 13">
            <a:extLst>
              <a:ext uri="{FF2B5EF4-FFF2-40B4-BE49-F238E27FC236}">
                <a16:creationId xmlns:a16="http://schemas.microsoft.com/office/drawing/2014/main" id="{5C724D93-C904-4FC2-926B-D6C5C73EA89F}"/>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107396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628105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8" y="0"/>
            <a:ext cx="5951376"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Anexo A: MÁSCARA ESPECTRAL</a:t>
            </a:r>
            <a:endParaRPr lang="es-AR" sz="2400" b="1" dirty="0"/>
          </a:p>
        </p:txBody>
      </p:sp>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pic>
        <p:nvPicPr>
          <p:cNvPr id="13" name="Imagen 12">
            <a:extLst>
              <a:ext uri="{FF2B5EF4-FFF2-40B4-BE49-F238E27FC236}">
                <a16:creationId xmlns:a16="http://schemas.microsoft.com/office/drawing/2014/main" id="{A25E132B-21D8-413B-AB74-C185893DAEAD}"/>
              </a:ext>
            </a:extLst>
          </p:cNvPr>
          <p:cNvPicPr>
            <a:picLocks noChangeAspect="1"/>
          </p:cNvPicPr>
          <p:nvPr/>
        </p:nvPicPr>
        <p:blipFill>
          <a:blip r:embed="rId3"/>
          <a:stretch>
            <a:fillRect/>
          </a:stretch>
        </p:blipFill>
        <p:spPr>
          <a:xfrm>
            <a:off x="527537" y="1203881"/>
            <a:ext cx="7450136" cy="5161787"/>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Entrada de lápiz 16">
                <a:extLst>
                  <a:ext uri="{FF2B5EF4-FFF2-40B4-BE49-F238E27FC236}">
                    <a16:creationId xmlns:a16="http://schemas.microsoft.com/office/drawing/2014/main" id="{9F03276C-3CDE-4407-8274-846CE5DD1F96}"/>
                  </a:ext>
                </a:extLst>
              </p14:cNvPr>
              <p14:cNvContentPartPr/>
              <p14:nvPr/>
            </p14:nvContentPartPr>
            <p14:xfrm>
              <a:off x="1259530" y="2163593"/>
              <a:ext cx="6278760" cy="2707200"/>
            </p14:xfrm>
          </p:contentPart>
        </mc:Choice>
        <mc:Fallback xmlns="">
          <p:pic>
            <p:nvPicPr>
              <p:cNvPr id="17" name="Entrada de lápiz 16">
                <a:extLst>
                  <a:ext uri="{FF2B5EF4-FFF2-40B4-BE49-F238E27FC236}">
                    <a16:creationId xmlns:a16="http://schemas.microsoft.com/office/drawing/2014/main" id="{9F03276C-3CDE-4407-8274-846CE5DD1F96}"/>
                  </a:ext>
                </a:extLst>
              </p:cNvPr>
              <p:cNvPicPr/>
              <p:nvPr/>
            </p:nvPicPr>
            <p:blipFill>
              <a:blip r:embed="rId5"/>
              <a:stretch>
                <a:fillRect/>
              </a:stretch>
            </p:blipFill>
            <p:spPr>
              <a:xfrm>
                <a:off x="1241530" y="2127953"/>
                <a:ext cx="6314400" cy="2778840"/>
              </a:xfrm>
              <a:prstGeom prst="rect">
                <a:avLst/>
              </a:prstGeom>
            </p:spPr>
          </p:pic>
        </mc:Fallback>
      </mc:AlternateContent>
      <p:sp>
        <p:nvSpPr>
          <p:cNvPr id="20" name="Rectángulo 19">
            <a:extLst>
              <a:ext uri="{FF2B5EF4-FFF2-40B4-BE49-F238E27FC236}">
                <a16:creationId xmlns:a16="http://schemas.microsoft.com/office/drawing/2014/main" id="{3D1DA956-990B-456C-A629-1838787E1F23}"/>
              </a:ext>
            </a:extLst>
          </p:cNvPr>
          <p:cNvSpPr/>
          <p:nvPr/>
        </p:nvSpPr>
        <p:spPr>
          <a:xfrm>
            <a:off x="5178490" y="1111666"/>
            <a:ext cx="4198776" cy="2640563"/>
          </a:xfrm>
          <a:prstGeom prst="rect">
            <a:avLst/>
          </a:prstGeom>
          <a:solidFill>
            <a:schemeClr val="accent1">
              <a:lumMod val="50000"/>
            </a:schemeClr>
          </a:solidFill>
          <a:ln>
            <a:solidFill>
              <a:schemeClr val="tx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b="1" dirty="0"/>
              <a:t>Calidad espectral:</a:t>
            </a:r>
          </a:p>
          <a:p>
            <a:pPr algn="ctr"/>
            <a:endParaRPr lang="es-AR" dirty="0"/>
          </a:p>
          <a:p>
            <a:pPr algn="ctr"/>
            <a:r>
              <a:rPr lang="es-AR" dirty="0"/>
              <a:t>El espectro de DVB-S debe cumplir con una máscara de densidad espectral de potencia, la cual es relativa a la densidad de potencia</a:t>
            </a:r>
          </a:p>
          <a:p>
            <a:pPr algn="ctr"/>
            <a:endParaRPr lang="es-AR" dirty="0"/>
          </a:p>
          <a:p>
            <a:pPr algn="ctr"/>
            <a:endParaRPr lang="es-AR" dirty="0"/>
          </a:p>
        </p:txBody>
      </p:sp>
      <p:sp>
        <p:nvSpPr>
          <p:cNvPr id="21" name="Flecha: a la derecha 20">
            <a:extLst>
              <a:ext uri="{FF2B5EF4-FFF2-40B4-BE49-F238E27FC236}">
                <a16:creationId xmlns:a16="http://schemas.microsoft.com/office/drawing/2014/main" id="{C5EAED5F-B32A-4399-8384-29845274EF05}"/>
              </a:ext>
            </a:extLst>
          </p:cNvPr>
          <p:cNvSpPr/>
          <p:nvPr/>
        </p:nvSpPr>
        <p:spPr>
          <a:xfrm rot="18980811">
            <a:off x="4652760" y="3750015"/>
            <a:ext cx="1222055" cy="348696"/>
          </a:xfrm>
          <a:prstGeom prst="rightArrow">
            <a:avLst/>
          </a:prstGeom>
          <a:solidFill>
            <a:schemeClr val="accent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CuadroTexto 24">
            <a:extLst>
              <a:ext uri="{FF2B5EF4-FFF2-40B4-BE49-F238E27FC236}">
                <a16:creationId xmlns:a16="http://schemas.microsoft.com/office/drawing/2014/main" id="{6F9C8409-C708-4241-BA72-2ECC7C728335}"/>
              </a:ext>
            </a:extLst>
          </p:cNvPr>
          <p:cNvSpPr txBox="1"/>
          <p:nvPr/>
        </p:nvSpPr>
        <p:spPr>
          <a:xfrm>
            <a:off x="5647207" y="3198113"/>
            <a:ext cx="3261342" cy="646331"/>
          </a:xfrm>
          <a:prstGeom prst="rect">
            <a:avLst/>
          </a:prstGeom>
          <a:noFill/>
        </p:spPr>
        <p:txBody>
          <a:bodyPr wrap="none" rtlCol="0">
            <a:spAutoFit/>
          </a:bodyPr>
          <a:lstStyle/>
          <a:p>
            <a:r>
              <a:rPr lang="es-AR" b="1" dirty="0">
                <a:solidFill>
                  <a:schemeClr val="bg1"/>
                </a:solidFill>
              </a:rPr>
              <a:t>El espectro debe caer ahí dentro</a:t>
            </a:r>
          </a:p>
          <a:p>
            <a:endParaRPr lang="es-AR" dirty="0"/>
          </a:p>
        </p:txBody>
      </p:sp>
      <p:sp>
        <p:nvSpPr>
          <p:cNvPr id="26" name="CuadroTexto 25">
            <a:extLst>
              <a:ext uri="{FF2B5EF4-FFF2-40B4-BE49-F238E27FC236}">
                <a16:creationId xmlns:a16="http://schemas.microsoft.com/office/drawing/2014/main" id="{7F19F246-A084-45E3-A971-CA5237108EB1}"/>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198070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627E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3">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Freeform: Shape 15">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Paralelogramo 18">
            <a:extLst>
              <a:ext uri="{FF2B5EF4-FFF2-40B4-BE49-F238E27FC236}">
                <a16:creationId xmlns:a16="http://schemas.microsoft.com/office/drawing/2014/main" id="{03200474-952E-431C-86B4-14485197360F}"/>
              </a:ext>
            </a:extLst>
          </p:cNvPr>
          <p:cNvSpPr/>
          <p:nvPr/>
        </p:nvSpPr>
        <p:spPr>
          <a:xfrm>
            <a:off x="1578565" y="696130"/>
            <a:ext cx="8607164" cy="696686"/>
          </a:xfrm>
          <a:prstGeom prst="parallelogram">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¿Qué pasa si aumento los bits por símbolo?</a:t>
            </a:r>
            <a:endParaRPr lang="es-AR" sz="2400" b="1" dirty="0"/>
          </a:p>
        </p:txBody>
      </p:sp>
      <p:sp>
        <p:nvSpPr>
          <p:cNvPr id="21" name="Rectángulo 20">
            <a:extLst>
              <a:ext uri="{FF2B5EF4-FFF2-40B4-BE49-F238E27FC236}">
                <a16:creationId xmlns:a16="http://schemas.microsoft.com/office/drawing/2014/main" id="{D75984EE-45BE-4058-B266-D3FD93F0A607}"/>
              </a:ext>
            </a:extLst>
          </p:cNvPr>
          <p:cNvSpPr/>
          <p:nvPr/>
        </p:nvSpPr>
        <p:spPr>
          <a:xfrm>
            <a:off x="3755680" y="4902992"/>
            <a:ext cx="4680639" cy="101817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Existe una relación lineal entre la velocidad de salida de los datos y el esquema de modulación</a:t>
            </a:r>
            <a:endParaRPr lang="es-AR" b="1" dirty="0"/>
          </a:p>
        </p:txBody>
      </p:sp>
      <p:sp>
        <p:nvSpPr>
          <p:cNvPr id="23" name="CuadroTexto 22">
            <a:extLst>
              <a:ext uri="{FF2B5EF4-FFF2-40B4-BE49-F238E27FC236}">
                <a16:creationId xmlns:a16="http://schemas.microsoft.com/office/drawing/2014/main" id="{816200E5-62F7-49EA-B42C-92D69080C5D4}"/>
              </a:ext>
            </a:extLst>
          </p:cNvPr>
          <p:cNvSpPr txBox="1"/>
          <p:nvPr/>
        </p:nvSpPr>
        <p:spPr>
          <a:xfrm>
            <a:off x="2959512" y="2105710"/>
            <a:ext cx="5845271" cy="2308324"/>
          </a:xfrm>
          <a:prstGeom prst="rect">
            <a:avLst/>
          </a:prstGeom>
          <a:noFill/>
        </p:spPr>
        <p:txBody>
          <a:bodyPr wrap="square" rtlCol="0">
            <a:spAutoFit/>
          </a:bodyPr>
          <a:lstStyle/>
          <a:p>
            <a:pPr algn="just"/>
            <a:r>
              <a:rPr lang="es-AR" sz="2400" dirty="0"/>
              <a:t>Si pongo más bits por símbolo (aumento el esquema de modulación), puedo transmitir más información en el mismo ancho de banda. Es decir, que cada cambio que haga mi portadora ya sea en fase o en amplitud representa muchos más bits.</a:t>
            </a:r>
          </a:p>
        </p:txBody>
      </p:sp>
      <p:sp>
        <p:nvSpPr>
          <p:cNvPr id="25" name="CuadroTexto 24">
            <a:extLst>
              <a:ext uri="{FF2B5EF4-FFF2-40B4-BE49-F238E27FC236}">
                <a16:creationId xmlns:a16="http://schemas.microsoft.com/office/drawing/2014/main" id="{20A80EF1-DA3A-44B9-9118-D74363DD3EA1}"/>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2"/>
                </a:solidFill>
              </a:rPr>
              <a:t>Jimena Baños y Rivas</a:t>
            </a:r>
          </a:p>
        </p:txBody>
      </p:sp>
    </p:spTree>
    <p:extLst>
      <p:ext uri="{BB962C8B-B14F-4D97-AF65-F5344CB8AC3E}">
        <p14:creationId xmlns:p14="http://schemas.microsoft.com/office/powerpoint/2010/main" val="668896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B140620-89E2-4993-B87B-7373F4A3A9FF}"/>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3300047" y="-978879"/>
            <a:ext cx="6858001" cy="8815757"/>
          </a:xfrm>
          <a:prstGeom prst="rect">
            <a:avLst/>
          </a:prstGeom>
        </p:spPr>
      </p:pic>
      <p:pic>
        <p:nvPicPr>
          <p:cNvPr id="20" name="Picture 19">
            <a:extLst>
              <a:ext uri="{FF2B5EF4-FFF2-40B4-BE49-F238E27FC236}">
                <a16:creationId xmlns:a16="http://schemas.microsoft.com/office/drawing/2014/main" id="{CB607B98-7700-4DC9-8BE8-A876255F9C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ángulo 2">
            <a:extLst>
              <a:ext uri="{FF2B5EF4-FFF2-40B4-BE49-F238E27FC236}">
                <a16:creationId xmlns:a16="http://schemas.microsoft.com/office/drawing/2014/main" id="{3EB8BA8E-A8BB-4838-AC90-44E7B436A325}"/>
              </a:ext>
            </a:extLst>
          </p:cNvPr>
          <p:cNvSpPr/>
          <p:nvPr/>
        </p:nvSpPr>
        <p:spPr>
          <a:xfrm>
            <a:off x="10653564" y="195943"/>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16" name="Rectángulo 15">
            <a:extLst>
              <a:ext uri="{FF2B5EF4-FFF2-40B4-BE49-F238E27FC236}">
                <a16:creationId xmlns:a16="http://schemas.microsoft.com/office/drawing/2014/main" id="{B7C60047-53BA-44C1-A14B-29BDCBD93E56}"/>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3479FDB2-0CE8-4337-824E-6C57D6D0CF16}"/>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0" name="CuadroTexto 9">
            <a:extLst>
              <a:ext uri="{FF2B5EF4-FFF2-40B4-BE49-F238E27FC236}">
                <a16:creationId xmlns:a16="http://schemas.microsoft.com/office/drawing/2014/main" id="{E832A9C7-3DDF-4AC6-9AF1-EC5ADEBE9C4B}"/>
              </a:ext>
            </a:extLst>
          </p:cNvPr>
          <p:cNvSpPr txBox="1"/>
          <p:nvPr/>
        </p:nvSpPr>
        <p:spPr>
          <a:xfrm>
            <a:off x="1055073" y="391629"/>
            <a:ext cx="6185481" cy="3170099"/>
          </a:xfrm>
          <a:prstGeom prst="rect">
            <a:avLst/>
          </a:prstGeom>
          <a:noFill/>
        </p:spPr>
        <p:txBody>
          <a:bodyPr wrap="square" rtlCol="0">
            <a:spAutoFit/>
          </a:bodyPr>
          <a:lstStyle/>
          <a:p>
            <a:pPr algn="just"/>
            <a:r>
              <a:rPr lang="es-AR" sz="2000" b="1" dirty="0"/>
              <a:t>Mejoras frente a DVB-S:</a:t>
            </a:r>
          </a:p>
          <a:p>
            <a:pPr marL="285750" indent="-285750" algn="just">
              <a:buFont typeface="Arial" panose="020B0604020202020204" pitchFamily="34" charset="0"/>
              <a:buChar char="•"/>
            </a:pPr>
            <a:r>
              <a:rPr lang="es-AR" dirty="0"/>
              <a:t>DVB-S2 usa el algoritmo BCH en lugar del Reed Solomon, el cual es mejor en corrección de errores. Además usa menos data para corregir en comparación a DVB-S.</a:t>
            </a:r>
          </a:p>
          <a:p>
            <a:pPr marL="285750" indent="-285750" algn="just">
              <a:buFont typeface="Arial" panose="020B0604020202020204" pitchFamily="34" charset="0"/>
              <a:buChar char="•"/>
            </a:pPr>
            <a:r>
              <a:rPr lang="es-AR" dirty="0"/>
              <a:t>Es de modulación jerárquica, lo que significa que es retro compatible. Permite transmitir DVB-S.</a:t>
            </a:r>
          </a:p>
          <a:p>
            <a:pPr marL="285750" indent="-285750" algn="just">
              <a:buFont typeface="Arial" panose="020B0604020202020204" pitchFamily="34" charset="0"/>
              <a:buChar char="•"/>
            </a:pPr>
            <a:r>
              <a:rPr lang="es-AR" dirty="0"/>
              <a:t>Aumenta la capacidad de canal un 30%, con lo cual, DVB-S2 puede llevar 30% más servicios que DVB-S.</a:t>
            </a:r>
          </a:p>
          <a:p>
            <a:pPr marL="285750" indent="-285750" algn="just">
              <a:buFont typeface="Arial" panose="020B0604020202020204" pitchFamily="34" charset="0"/>
              <a:buChar char="•"/>
            </a:pPr>
            <a:r>
              <a:rPr lang="es-AR" dirty="0"/>
              <a:t>Junto al algoritmo de compresión MPEG 4, envían en la misma banda  HDTV con SDTV.</a:t>
            </a:r>
          </a:p>
          <a:p>
            <a:pPr marL="285750" indent="-285750" algn="just">
              <a:buFont typeface="Arial" panose="020B0604020202020204" pitchFamily="34" charset="0"/>
              <a:buChar char="•"/>
            </a:pPr>
            <a:endParaRPr lang="es-AR" dirty="0"/>
          </a:p>
        </p:txBody>
      </p:sp>
      <p:sp>
        <p:nvSpPr>
          <p:cNvPr id="36" name="CuadroTexto 35">
            <a:extLst>
              <a:ext uri="{FF2B5EF4-FFF2-40B4-BE49-F238E27FC236}">
                <a16:creationId xmlns:a16="http://schemas.microsoft.com/office/drawing/2014/main" id="{C4B280AE-9784-47A7-8ABB-6996006E7ABE}"/>
              </a:ext>
            </a:extLst>
          </p:cNvPr>
          <p:cNvSpPr txBox="1"/>
          <p:nvPr/>
        </p:nvSpPr>
        <p:spPr>
          <a:xfrm>
            <a:off x="1055073" y="3738445"/>
            <a:ext cx="6185481" cy="2616101"/>
          </a:xfrm>
          <a:prstGeom prst="rect">
            <a:avLst/>
          </a:prstGeom>
          <a:noFill/>
        </p:spPr>
        <p:txBody>
          <a:bodyPr wrap="square" rtlCol="0">
            <a:spAutoFit/>
          </a:bodyPr>
          <a:lstStyle/>
          <a:p>
            <a:pPr algn="just"/>
            <a:r>
              <a:rPr lang="es-AR" sz="2000" b="1" dirty="0"/>
              <a:t>Escenarios de aplicación:</a:t>
            </a:r>
          </a:p>
          <a:p>
            <a:pPr marL="285750" indent="-285750" algn="just">
              <a:buFont typeface="Arial" panose="020B0604020202020204" pitchFamily="34" charset="0"/>
              <a:buChar char="•"/>
            </a:pPr>
            <a:r>
              <a:rPr lang="es-AR" dirty="0"/>
              <a:t>Radiodifusión de TV en SDTV y HDTV.</a:t>
            </a:r>
          </a:p>
          <a:p>
            <a:pPr marL="285750" indent="-285750" algn="just">
              <a:buFont typeface="Arial" panose="020B0604020202020204" pitchFamily="34" charset="0"/>
              <a:buChar char="•"/>
            </a:pPr>
            <a:r>
              <a:rPr lang="es-AR" dirty="0"/>
              <a:t>Servicios interactivos, incluyendo el acceso a internet, a través de línea telefónica o satélite.</a:t>
            </a:r>
          </a:p>
          <a:p>
            <a:pPr marL="285750" indent="-285750" algn="just">
              <a:buFont typeface="Arial" panose="020B0604020202020204" pitchFamily="34" charset="0"/>
              <a:buChar char="•"/>
            </a:pPr>
            <a:r>
              <a:rPr lang="es-AR" dirty="0"/>
              <a:t>Aplicaciones profesionales: enlaces de contribución de TV y </a:t>
            </a:r>
            <a:r>
              <a:rPr lang="es-AR" dirty="0" err="1"/>
              <a:t>news</a:t>
            </a:r>
            <a:r>
              <a:rPr lang="es-AR" dirty="0"/>
              <a:t> </a:t>
            </a:r>
            <a:r>
              <a:rPr lang="es-AR" dirty="0" err="1"/>
              <a:t>gathering</a:t>
            </a:r>
            <a:r>
              <a:rPr lang="es-AR" dirty="0"/>
              <a:t> (punto a punto o punto a multipunto, transmisores fijos o portátiles con estaciones de recepción)</a:t>
            </a:r>
          </a:p>
          <a:p>
            <a:pPr marL="285750" indent="-285750" algn="just">
              <a:buFont typeface="Arial" panose="020B0604020202020204" pitchFamily="34" charset="0"/>
              <a:buChar char="•"/>
            </a:pPr>
            <a:r>
              <a:rPr lang="es-AR" dirty="0"/>
              <a:t>Distribución de datos de contenidos e internet (servicios </a:t>
            </a:r>
            <a:r>
              <a:rPr lang="es-AR" dirty="0" err="1"/>
              <a:t>unicast</a:t>
            </a:r>
            <a:r>
              <a:rPr lang="es-AR" dirty="0"/>
              <a:t>).</a:t>
            </a:r>
          </a:p>
        </p:txBody>
      </p:sp>
      <p:sp>
        <p:nvSpPr>
          <p:cNvPr id="37" name="CuadroTexto 36">
            <a:extLst>
              <a:ext uri="{FF2B5EF4-FFF2-40B4-BE49-F238E27FC236}">
                <a16:creationId xmlns:a16="http://schemas.microsoft.com/office/drawing/2014/main" id="{0A902886-8595-4E9D-86B0-3CA97AAAE525}"/>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2"/>
                </a:solidFill>
              </a:rPr>
              <a:t>Jimena Baños y Rivas</a:t>
            </a:r>
          </a:p>
        </p:txBody>
      </p:sp>
    </p:spTree>
    <p:extLst>
      <p:ext uri="{BB962C8B-B14F-4D97-AF65-F5344CB8AC3E}">
        <p14:creationId xmlns:p14="http://schemas.microsoft.com/office/powerpoint/2010/main" val="1470120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pic>
        <p:nvPicPr>
          <p:cNvPr id="8" name="Imagen 7">
            <a:extLst>
              <a:ext uri="{FF2B5EF4-FFF2-40B4-BE49-F238E27FC236}">
                <a16:creationId xmlns:a16="http://schemas.microsoft.com/office/drawing/2014/main" id="{D62AAA9F-1D96-4792-9FB4-D8D18D837B38}"/>
              </a:ext>
            </a:extLst>
          </p:cNvPr>
          <p:cNvPicPr>
            <a:picLocks noChangeAspect="1"/>
          </p:cNvPicPr>
          <p:nvPr/>
        </p:nvPicPr>
        <p:blipFill>
          <a:blip r:embed="rId3"/>
          <a:stretch>
            <a:fillRect/>
          </a:stretch>
        </p:blipFill>
        <p:spPr>
          <a:xfrm>
            <a:off x="490912" y="1018796"/>
            <a:ext cx="8000738" cy="5078313"/>
          </a:xfrm>
          <a:prstGeom prst="rect">
            <a:avLst/>
          </a:prstGeom>
        </p:spPr>
      </p:pic>
      <p:sp>
        <p:nvSpPr>
          <p:cNvPr id="11" name="Paralelogramo 10">
            <a:extLst>
              <a:ext uri="{FF2B5EF4-FFF2-40B4-BE49-F238E27FC236}">
                <a16:creationId xmlns:a16="http://schemas.microsoft.com/office/drawing/2014/main" id="{E3A294EB-06D9-4761-A8C7-D92177AE2CB6}"/>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2" name="Paralelogramo 11">
            <a:extLst>
              <a:ext uri="{FF2B5EF4-FFF2-40B4-BE49-F238E27FC236}">
                <a16:creationId xmlns:a16="http://schemas.microsoft.com/office/drawing/2014/main" id="{25A6EDC4-783D-4C4F-AE17-7597C4FC9FDF}"/>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sp>
        <p:nvSpPr>
          <p:cNvPr id="2" name="Rectángulo 1">
            <a:extLst>
              <a:ext uri="{FF2B5EF4-FFF2-40B4-BE49-F238E27FC236}">
                <a16:creationId xmlns:a16="http://schemas.microsoft.com/office/drawing/2014/main" id="{4211CAE3-648B-4054-A5F8-B2C37039C7DB}"/>
              </a:ext>
            </a:extLst>
          </p:cNvPr>
          <p:cNvSpPr/>
          <p:nvPr/>
        </p:nvSpPr>
        <p:spPr>
          <a:xfrm>
            <a:off x="867507" y="1252806"/>
            <a:ext cx="5498123" cy="168812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DC64804D-DEB0-4B4F-9A2C-CC28C321A6B1}"/>
              </a:ext>
            </a:extLst>
          </p:cNvPr>
          <p:cNvSpPr/>
          <p:nvPr/>
        </p:nvSpPr>
        <p:spPr>
          <a:xfrm>
            <a:off x="1137138" y="3259015"/>
            <a:ext cx="1266093" cy="162540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F12194B8-247E-47A0-BB42-AE414B6D8905}"/>
              </a:ext>
            </a:extLst>
          </p:cNvPr>
          <p:cNvSpPr/>
          <p:nvPr/>
        </p:nvSpPr>
        <p:spPr>
          <a:xfrm>
            <a:off x="2461260" y="3252879"/>
            <a:ext cx="2244090" cy="16315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599AF6C6-58C9-48CD-A273-DB74200510B8}"/>
              </a:ext>
            </a:extLst>
          </p:cNvPr>
          <p:cNvSpPr/>
          <p:nvPr/>
        </p:nvSpPr>
        <p:spPr>
          <a:xfrm>
            <a:off x="4773930" y="2979420"/>
            <a:ext cx="834390" cy="18745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3D9A8A6C-C7BE-4B09-860A-F3739694815C}"/>
              </a:ext>
            </a:extLst>
          </p:cNvPr>
          <p:cNvSpPr/>
          <p:nvPr/>
        </p:nvSpPr>
        <p:spPr>
          <a:xfrm>
            <a:off x="5650231" y="2979420"/>
            <a:ext cx="1281166" cy="1905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F0B1E1A3-1DB8-4F5C-981E-A28E0D17207E}"/>
              </a:ext>
            </a:extLst>
          </p:cNvPr>
          <p:cNvSpPr/>
          <p:nvPr/>
        </p:nvSpPr>
        <p:spPr>
          <a:xfrm>
            <a:off x="7006590" y="2987040"/>
            <a:ext cx="956310" cy="1905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D652AB38-DAB8-4414-ACAB-44CA87BFAC1C}"/>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78408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5" grpId="0" animBg="1"/>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469288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8" y="0"/>
            <a:ext cx="4165352"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MODE ADAPTATION</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pic>
        <p:nvPicPr>
          <p:cNvPr id="15" name="Imagen 14">
            <a:extLst>
              <a:ext uri="{FF2B5EF4-FFF2-40B4-BE49-F238E27FC236}">
                <a16:creationId xmlns:a16="http://schemas.microsoft.com/office/drawing/2014/main" id="{60199BED-A911-4006-B93D-68995DA5D33D}"/>
              </a:ext>
            </a:extLst>
          </p:cNvPr>
          <p:cNvPicPr>
            <a:picLocks noChangeAspect="1"/>
          </p:cNvPicPr>
          <p:nvPr/>
        </p:nvPicPr>
        <p:blipFill rotWithShape="1">
          <a:blip r:embed="rId3"/>
          <a:srcRect l="3957" t="4359" r="26184" b="61681"/>
          <a:stretch/>
        </p:blipFill>
        <p:spPr>
          <a:xfrm>
            <a:off x="522075" y="1199770"/>
            <a:ext cx="7418158" cy="2288957"/>
          </a:xfrm>
          <a:prstGeom prst="rect">
            <a:avLst/>
          </a:prstGeom>
        </p:spPr>
      </p:pic>
      <p:sp>
        <p:nvSpPr>
          <p:cNvPr id="2" name="CuadroTexto 1">
            <a:extLst>
              <a:ext uri="{FF2B5EF4-FFF2-40B4-BE49-F238E27FC236}">
                <a16:creationId xmlns:a16="http://schemas.microsoft.com/office/drawing/2014/main" id="{E952F488-36EB-4AE3-B503-162975524D4A}"/>
              </a:ext>
            </a:extLst>
          </p:cNvPr>
          <p:cNvSpPr txBox="1"/>
          <p:nvPr/>
        </p:nvSpPr>
        <p:spPr>
          <a:xfrm>
            <a:off x="1134319" y="3991811"/>
            <a:ext cx="7213963" cy="923330"/>
          </a:xfrm>
          <a:prstGeom prst="rect">
            <a:avLst/>
          </a:prstGeom>
          <a:noFill/>
        </p:spPr>
        <p:txBody>
          <a:bodyPr wrap="none" rtlCol="0">
            <a:spAutoFit/>
          </a:bodyPr>
          <a:lstStyle/>
          <a:p>
            <a:r>
              <a:rPr lang="es-AR" dirty="0"/>
              <a:t>Hay dos posibles secuencias de entrada:</a:t>
            </a:r>
          </a:p>
          <a:p>
            <a:pPr marL="800100" lvl="1" indent="-342900">
              <a:buFont typeface="+mj-lt"/>
              <a:buAutoNum type="arabicPeriod"/>
            </a:pPr>
            <a:r>
              <a:rPr lang="es-AR" dirty="0" err="1"/>
              <a:t>Transport</a:t>
            </a:r>
            <a:r>
              <a:rPr lang="es-AR" dirty="0"/>
              <a:t> </a:t>
            </a:r>
            <a:r>
              <a:rPr lang="es-AR" dirty="0" err="1"/>
              <a:t>Streams</a:t>
            </a:r>
            <a:r>
              <a:rPr lang="es-AR" dirty="0"/>
              <a:t> simples o múltiples (TS)</a:t>
            </a:r>
          </a:p>
          <a:p>
            <a:pPr marL="800100" lvl="1" indent="-342900">
              <a:buFont typeface="+mj-lt"/>
              <a:buAutoNum type="arabicPeriod"/>
            </a:pPr>
            <a:r>
              <a:rPr lang="es-AR" dirty="0" err="1"/>
              <a:t>Generic</a:t>
            </a:r>
            <a:r>
              <a:rPr lang="es-AR" dirty="0"/>
              <a:t> </a:t>
            </a:r>
            <a:r>
              <a:rPr lang="es-AR" dirty="0" err="1"/>
              <a:t>Streams</a:t>
            </a:r>
            <a:r>
              <a:rPr lang="es-AR" dirty="0"/>
              <a:t> simples o múltiples (empaquetados o </a:t>
            </a:r>
            <a:r>
              <a:rPr lang="es-AR" dirty="0" err="1"/>
              <a:t>contínuos</a:t>
            </a:r>
            <a:r>
              <a:rPr lang="es-AR" dirty="0"/>
              <a:t>)</a:t>
            </a:r>
          </a:p>
        </p:txBody>
      </p:sp>
      <p:sp>
        <p:nvSpPr>
          <p:cNvPr id="16" name="CuadroTexto 15">
            <a:extLst>
              <a:ext uri="{FF2B5EF4-FFF2-40B4-BE49-F238E27FC236}">
                <a16:creationId xmlns:a16="http://schemas.microsoft.com/office/drawing/2014/main" id="{0ED0FCFC-62A8-4F87-BAC9-849BB42EAF3E}"/>
              </a:ext>
            </a:extLst>
          </p:cNvPr>
          <p:cNvSpPr txBox="1"/>
          <p:nvPr/>
        </p:nvSpPr>
        <p:spPr>
          <a:xfrm>
            <a:off x="1134318" y="5364956"/>
            <a:ext cx="4672241" cy="923330"/>
          </a:xfrm>
          <a:prstGeom prst="rect">
            <a:avLst/>
          </a:prstGeom>
          <a:noFill/>
        </p:spPr>
        <p:txBody>
          <a:bodyPr wrap="none" rtlCol="0">
            <a:spAutoFit/>
          </a:bodyPr>
          <a:lstStyle/>
          <a:p>
            <a:r>
              <a:rPr lang="es-AR" dirty="0"/>
              <a:t>Existen dos tamaños posibles para la trama FEC:</a:t>
            </a:r>
          </a:p>
          <a:p>
            <a:pPr marL="800100" lvl="1" indent="-342900">
              <a:buFont typeface="+mj-lt"/>
              <a:buAutoNum type="arabicPeriod"/>
            </a:pPr>
            <a:r>
              <a:rPr lang="es-AR" dirty="0"/>
              <a:t>Normal: 64 800 bits</a:t>
            </a:r>
          </a:p>
          <a:p>
            <a:pPr marL="800100" lvl="1" indent="-342900">
              <a:buFont typeface="+mj-lt"/>
              <a:buAutoNum type="arabicPeriod"/>
            </a:pPr>
            <a:r>
              <a:rPr lang="es-AR" dirty="0"/>
              <a:t>Corto: 16 200 bits</a:t>
            </a:r>
          </a:p>
        </p:txBody>
      </p:sp>
      <p:sp>
        <p:nvSpPr>
          <p:cNvPr id="18" name="CuadroTexto 17">
            <a:extLst>
              <a:ext uri="{FF2B5EF4-FFF2-40B4-BE49-F238E27FC236}">
                <a16:creationId xmlns:a16="http://schemas.microsoft.com/office/drawing/2014/main" id="{D34D8A21-48A4-4BCF-BE61-6ABD46CF11AE}"/>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1834587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719931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8" y="0"/>
            <a:ext cx="6747904"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MODE ADAPTATION: SUB-BLOQUES</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pic>
        <p:nvPicPr>
          <p:cNvPr id="15" name="Imagen 14">
            <a:extLst>
              <a:ext uri="{FF2B5EF4-FFF2-40B4-BE49-F238E27FC236}">
                <a16:creationId xmlns:a16="http://schemas.microsoft.com/office/drawing/2014/main" id="{60199BED-A911-4006-B93D-68995DA5D33D}"/>
              </a:ext>
            </a:extLst>
          </p:cNvPr>
          <p:cNvPicPr>
            <a:picLocks noChangeAspect="1"/>
          </p:cNvPicPr>
          <p:nvPr/>
        </p:nvPicPr>
        <p:blipFill rotWithShape="1">
          <a:blip r:embed="rId3"/>
          <a:srcRect l="3957" t="4359" r="26184" b="61681"/>
          <a:stretch/>
        </p:blipFill>
        <p:spPr>
          <a:xfrm>
            <a:off x="522075" y="1199770"/>
            <a:ext cx="7418158" cy="2288957"/>
          </a:xfrm>
          <a:prstGeom prst="rect">
            <a:avLst/>
          </a:prstGeom>
        </p:spPr>
      </p:pic>
      <p:sp>
        <p:nvSpPr>
          <p:cNvPr id="4" name="Rectángulo 3">
            <a:extLst>
              <a:ext uri="{FF2B5EF4-FFF2-40B4-BE49-F238E27FC236}">
                <a16:creationId xmlns:a16="http://schemas.microsoft.com/office/drawing/2014/main" id="{9668D2B6-7338-4CEE-B82D-33FEF5080396}"/>
              </a:ext>
            </a:extLst>
          </p:cNvPr>
          <p:cNvSpPr/>
          <p:nvPr/>
        </p:nvSpPr>
        <p:spPr>
          <a:xfrm>
            <a:off x="1967696" y="1527858"/>
            <a:ext cx="694481" cy="72920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2" name="Rectángulo 11">
            <a:extLst>
              <a:ext uri="{FF2B5EF4-FFF2-40B4-BE49-F238E27FC236}">
                <a16:creationId xmlns:a16="http://schemas.microsoft.com/office/drawing/2014/main" id="{CFDFB592-9687-434D-B48B-EE6295A1E528}"/>
              </a:ext>
            </a:extLst>
          </p:cNvPr>
          <p:cNvSpPr/>
          <p:nvPr/>
        </p:nvSpPr>
        <p:spPr>
          <a:xfrm>
            <a:off x="2759045" y="1527858"/>
            <a:ext cx="926495" cy="758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6" name="Rectángulo 5">
            <a:extLst>
              <a:ext uri="{FF2B5EF4-FFF2-40B4-BE49-F238E27FC236}">
                <a16:creationId xmlns:a16="http://schemas.microsoft.com/office/drawing/2014/main" id="{0D7EE886-E75B-49D9-B7CE-5B5599126C03}"/>
              </a:ext>
            </a:extLst>
          </p:cNvPr>
          <p:cNvSpPr/>
          <p:nvPr/>
        </p:nvSpPr>
        <p:spPr>
          <a:xfrm>
            <a:off x="3726180" y="1527858"/>
            <a:ext cx="929640" cy="7784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8" name="Rectángulo 7">
            <a:extLst>
              <a:ext uri="{FF2B5EF4-FFF2-40B4-BE49-F238E27FC236}">
                <a16:creationId xmlns:a16="http://schemas.microsoft.com/office/drawing/2014/main" id="{9835BBD2-6108-445B-9C6C-5BF7C3A537B0}"/>
              </a:ext>
            </a:extLst>
          </p:cNvPr>
          <p:cNvSpPr/>
          <p:nvPr/>
        </p:nvSpPr>
        <p:spPr>
          <a:xfrm>
            <a:off x="4696460" y="1548178"/>
            <a:ext cx="727940" cy="7088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1" name="Rectángulo 10">
            <a:extLst>
              <a:ext uri="{FF2B5EF4-FFF2-40B4-BE49-F238E27FC236}">
                <a16:creationId xmlns:a16="http://schemas.microsoft.com/office/drawing/2014/main" id="{2292D631-4DC9-4F9C-B9C7-D9EA676383A8}"/>
              </a:ext>
            </a:extLst>
          </p:cNvPr>
          <p:cNvSpPr/>
          <p:nvPr/>
        </p:nvSpPr>
        <p:spPr>
          <a:xfrm>
            <a:off x="5565140" y="1661160"/>
            <a:ext cx="727940" cy="51816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0A9D404C-83B9-4970-BD1D-2DA2571C59DF}"/>
              </a:ext>
            </a:extLst>
          </p:cNvPr>
          <p:cNvSpPr/>
          <p:nvPr/>
        </p:nvSpPr>
        <p:spPr>
          <a:xfrm>
            <a:off x="6562846" y="1938020"/>
            <a:ext cx="650754" cy="9398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D3FEE661-1E40-4132-AF48-25C7BF0EE639}"/>
              </a:ext>
            </a:extLst>
          </p:cNvPr>
          <p:cNvSpPr/>
          <p:nvPr/>
        </p:nvSpPr>
        <p:spPr>
          <a:xfrm>
            <a:off x="1967696" y="1527857"/>
            <a:ext cx="694481" cy="72920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CA48E72D-BE1A-4692-84C8-009687250FD9}"/>
              </a:ext>
            </a:extLst>
          </p:cNvPr>
          <p:cNvSpPr/>
          <p:nvPr/>
        </p:nvSpPr>
        <p:spPr>
          <a:xfrm>
            <a:off x="2754280" y="1527858"/>
            <a:ext cx="926495" cy="75814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Rectángulo 18">
            <a:extLst>
              <a:ext uri="{FF2B5EF4-FFF2-40B4-BE49-F238E27FC236}">
                <a16:creationId xmlns:a16="http://schemas.microsoft.com/office/drawing/2014/main" id="{F7024021-30B5-40BA-B491-ED76EB30FFCD}"/>
              </a:ext>
            </a:extLst>
          </p:cNvPr>
          <p:cNvSpPr/>
          <p:nvPr/>
        </p:nvSpPr>
        <p:spPr>
          <a:xfrm>
            <a:off x="2763810" y="1538018"/>
            <a:ext cx="926495" cy="75814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0" name="Rectángulo 19">
            <a:extLst>
              <a:ext uri="{FF2B5EF4-FFF2-40B4-BE49-F238E27FC236}">
                <a16:creationId xmlns:a16="http://schemas.microsoft.com/office/drawing/2014/main" id="{33185FD2-BD7E-430D-860E-DC9C150E37B6}"/>
              </a:ext>
            </a:extLst>
          </p:cNvPr>
          <p:cNvSpPr/>
          <p:nvPr/>
        </p:nvSpPr>
        <p:spPr>
          <a:xfrm>
            <a:off x="3726878" y="1538018"/>
            <a:ext cx="929640" cy="77846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1" name="Rectángulo 20">
            <a:extLst>
              <a:ext uri="{FF2B5EF4-FFF2-40B4-BE49-F238E27FC236}">
                <a16:creationId xmlns:a16="http://schemas.microsoft.com/office/drawing/2014/main" id="{3456A46D-EFC5-4E20-9E14-3E5C427E37FA}"/>
              </a:ext>
            </a:extLst>
          </p:cNvPr>
          <p:cNvSpPr/>
          <p:nvPr/>
        </p:nvSpPr>
        <p:spPr>
          <a:xfrm>
            <a:off x="3722762" y="1527858"/>
            <a:ext cx="929640" cy="77846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2" name="Rectángulo 21">
            <a:extLst>
              <a:ext uri="{FF2B5EF4-FFF2-40B4-BE49-F238E27FC236}">
                <a16:creationId xmlns:a16="http://schemas.microsoft.com/office/drawing/2014/main" id="{5267F5A2-2284-4BBB-9599-DF1D105051DF}"/>
              </a:ext>
            </a:extLst>
          </p:cNvPr>
          <p:cNvSpPr/>
          <p:nvPr/>
        </p:nvSpPr>
        <p:spPr>
          <a:xfrm>
            <a:off x="4681175" y="1548177"/>
            <a:ext cx="727940" cy="70888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30" name="Grupo 29">
            <a:extLst>
              <a:ext uri="{FF2B5EF4-FFF2-40B4-BE49-F238E27FC236}">
                <a16:creationId xmlns:a16="http://schemas.microsoft.com/office/drawing/2014/main" id="{3B955207-9B1C-4F8C-A7B9-DB4F9AFE03AB}"/>
              </a:ext>
            </a:extLst>
          </p:cNvPr>
          <p:cNvGrpSpPr/>
          <p:nvPr/>
        </p:nvGrpSpPr>
        <p:grpSpPr>
          <a:xfrm>
            <a:off x="444524" y="3618322"/>
            <a:ext cx="7865706" cy="3141039"/>
            <a:chOff x="444524" y="3618322"/>
            <a:chExt cx="7865706" cy="3141039"/>
          </a:xfrm>
        </p:grpSpPr>
        <p:sp>
          <p:nvSpPr>
            <p:cNvPr id="23" name="Rectángulo 22">
              <a:extLst>
                <a:ext uri="{FF2B5EF4-FFF2-40B4-BE49-F238E27FC236}">
                  <a16:creationId xmlns:a16="http://schemas.microsoft.com/office/drawing/2014/main" id="{5A1B05A3-9F43-42D2-BC13-6415D6B7F0D4}"/>
                </a:ext>
              </a:extLst>
            </p:cNvPr>
            <p:cNvSpPr/>
            <p:nvPr/>
          </p:nvSpPr>
          <p:spPr>
            <a:xfrm>
              <a:off x="444524" y="3618322"/>
              <a:ext cx="7865706" cy="3141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80000" tIns="90000" rIns="180000" rtlCol="0" anchor="t"/>
            <a:lstStyle/>
            <a:p>
              <a:pPr algn="just"/>
              <a:r>
                <a:rPr lang="es-AR" b="1" dirty="0"/>
                <a:t>CRC-8 </a:t>
              </a:r>
              <a:r>
                <a:rPr lang="es-AR" b="1" dirty="0" err="1"/>
                <a:t>Encoder</a:t>
              </a:r>
              <a:r>
                <a:rPr lang="es-AR" b="1" dirty="0"/>
                <a:t>:</a:t>
              </a:r>
            </a:p>
            <a:p>
              <a:pPr algn="just"/>
              <a:endParaRPr lang="es-AR" sz="900" dirty="0"/>
            </a:p>
            <a:p>
              <a:pPr marL="285750" indent="-285750" algn="just">
                <a:buFont typeface="Arial" panose="020B0604020202020204" pitchFamily="34" charset="0"/>
                <a:buChar char="•"/>
              </a:pPr>
              <a:r>
                <a:rPr lang="es-AR" dirty="0"/>
                <a:t>Si la UPL (</a:t>
              </a:r>
              <a:r>
                <a:rPr lang="es-AR" dirty="0" err="1"/>
                <a:t>User</a:t>
              </a:r>
              <a:r>
                <a:rPr lang="es-AR" dirty="0"/>
                <a:t> </a:t>
              </a:r>
              <a:r>
                <a:rPr lang="es-AR" dirty="0" err="1"/>
                <a:t>Packet</a:t>
              </a:r>
              <a:r>
                <a:rPr lang="es-AR" dirty="0"/>
                <a:t> </a:t>
              </a:r>
              <a:r>
                <a:rPr lang="es-AR" dirty="0" err="1"/>
                <a:t>Lenght</a:t>
              </a:r>
              <a:r>
                <a:rPr lang="es-AR" dirty="0"/>
                <a:t>) = 0</a:t>
              </a:r>
              <a:r>
                <a:rPr lang="es-AR" sz="1200" dirty="0"/>
                <a:t>D </a:t>
              </a:r>
              <a:r>
                <a:rPr lang="es-AR" dirty="0"/>
                <a:t>→ Pasa sin modificaciones</a:t>
              </a:r>
            </a:p>
            <a:p>
              <a:pPr marL="285750" indent="-285750" algn="just">
                <a:buFont typeface="Arial" panose="020B0604020202020204" pitchFamily="34" charset="0"/>
                <a:buChar char="•"/>
              </a:pPr>
              <a:r>
                <a:rPr lang="es-AR" dirty="0"/>
                <a:t>Si la UPL ≠ 0</a:t>
              </a:r>
              <a:r>
                <a:rPr lang="es-AR" sz="1200" dirty="0"/>
                <a:t>D </a:t>
              </a:r>
              <a:r>
                <a:rPr lang="es-AR" dirty="0"/>
                <a:t>→ El input </a:t>
              </a:r>
              <a:r>
                <a:rPr lang="es-AR" dirty="0" err="1"/>
                <a:t>stream</a:t>
              </a:r>
              <a:r>
                <a:rPr lang="es-AR" dirty="0"/>
                <a:t> es una secuencia de UP de longitud UPL, que los precede un byte de sincronismo. La carga útil se procesa en el CRC de 8 bits.</a:t>
              </a:r>
            </a:p>
          </p:txBody>
        </p:sp>
        <p:pic>
          <p:nvPicPr>
            <p:cNvPr id="29" name="Imagen 28">
              <a:extLst>
                <a:ext uri="{FF2B5EF4-FFF2-40B4-BE49-F238E27FC236}">
                  <a16:creationId xmlns:a16="http://schemas.microsoft.com/office/drawing/2014/main" id="{58E5036E-0E4C-4684-BE6E-3BDB1282993C}"/>
                </a:ext>
              </a:extLst>
            </p:cNvPr>
            <p:cNvPicPr>
              <a:picLocks noChangeAspect="1"/>
            </p:cNvPicPr>
            <p:nvPr/>
          </p:nvPicPr>
          <p:blipFill>
            <a:blip r:embed="rId4"/>
            <a:stretch>
              <a:fillRect/>
            </a:stretch>
          </p:blipFill>
          <p:spPr>
            <a:xfrm>
              <a:off x="2235508" y="5173667"/>
              <a:ext cx="4544646" cy="1522272"/>
            </a:xfrm>
            <a:prstGeom prst="rect">
              <a:avLst/>
            </a:prstGeom>
          </p:spPr>
        </p:pic>
      </p:grpSp>
      <p:sp>
        <p:nvSpPr>
          <p:cNvPr id="31" name="Rectángulo 30">
            <a:extLst>
              <a:ext uri="{FF2B5EF4-FFF2-40B4-BE49-F238E27FC236}">
                <a16:creationId xmlns:a16="http://schemas.microsoft.com/office/drawing/2014/main" id="{1ADFCB52-CD9D-4937-9A3F-393CA3C30B47}"/>
              </a:ext>
            </a:extLst>
          </p:cNvPr>
          <p:cNvSpPr/>
          <p:nvPr/>
        </p:nvSpPr>
        <p:spPr>
          <a:xfrm>
            <a:off x="4673633" y="1554144"/>
            <a:ext cx="727940" cy="70888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2" name="Rectángulo 31">
            <a:extLst>
              <a:ext uri="{FF2B5EF4-FFF2-40B4-BE49-F238E27FC236}">
                <a16:creationId xmlns:a16="http://schemas.microsoft.com/office/drawing/2014/main" id="{9E29849B-0E7D-4491-82C5-A69A430F4682}"/>
              </a:ext>
            </a:extLst>
          </p:cNvPr>
          <p:cNvSpPr/>
          <p:nvPr/>
        </p:nvSpPr>
        <p:spPr>
          <a:xfrm>
            <a:off x="5567213" y="1662201"/>
            <a:ext cx="727940" cy="5181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3" name="Rectángulo 32">
            <a:extLst>
              <a:ext uri="{FF2B5EF4-FFF2-40B4-BE49-F238E27FC236}">
                <a16:creationId xmlns:a16="http://schemas.microsoft.com/office/drawing/2014/main" id="{0C6AB605-C8EF-4D49-B26C-AE1B3B869400}"/>
              </a:ext>
            </a:extLst>
          </p:cNvPr>
          <p:cNvSpPr/>
          <p:nvPr/>
        </p:nvSpPr>
        <p:spPr>
          <a:xfrm>
            <a:off x="6564275" y="1927249"/>
            <a:ext cx="650754" cy="9398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36" name="Grupo 35">
            <a:extLst>
              <a:ext uri="{FF2B5EF4-FFF2-40B4-BE49-F238E27FC236}">
                <a16:creationId xmlns:a16="http://schemas.microsoft.com/office/drawing/2014/main" id="{E14986C6-F396-43E9-8D16-886D02056677}"/>
              </a:ext>
            </a:extLst>
          </p:cNvPr>
          <p:cNvGrpSpPr/>
          <p:nvPr/>
        </p:nvGrpSpPr>
        <p:grpSpPr>
          <a:xfrm>
            <a:off x="444524" y="3618322"/>
            <a:ext cx="7865706" cy="3141039"/>
            <a:chOff x="444524" y="3618322"/>
            <a:chExt cx="7865706" cy="3141039"/>
          </a:xfrm>
        </p:grpSpPr>
        <p:sp>
          <p:nvSpPr>
            <p:cNvPr id="34" name="Rectángulo 33">
              <a:extLst>
                <a:ext uri="{FF2B5EF4-FFF2-40B4-BE49-F238E27FC236}">
                  <a16:creationId xmlns:a16="http://schemas.microsoft.com/office/drawing/2014/main" id="{899C3DA1-48F0-4F37-927E-E8D11C1F66CB}"/>
                </a:ext>
              </a:extLst>
            </p:cNvPr>
            <p:cNvSpPr/>
            <p:nvPr/>
          </p:nvSpPr>
          <p:spPr>
            <a:xfrm>
              <a:off x="444524" y="3618322"/>
              <a:ext cx="7865706" cy="3141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80000" tIns="90000" rIns="180000" rtlCol="0" anchor="t"/>
            <a:lstStyle/>
            <a:p>
              <a:pPr algn="just"/>
              <a:r>
                <a:rPr lang="es-AR" b="1" dirty="0" err="1"/>
                <a:t>Merger</a:t>
              </a:r>
              <a:r>
                <a:rPr lang="es-AR" b="1" dirty="0"/>
                <a:t>/</a:t>
              </a:r>
              <a:r>
                <a:rPr lang="es-AR" b="1" dirty="0" err="1"/>
                <a:t>Slicer</a:t>
              </a:r>
              <a:r>
                <a:rPr lang="es-AR" b="1" dirty="0"/>
                <a:t>:</a:t>
              </a:r>
            </a:p>
            <a:p>
              <a:pPr algn="just"/>
              <a:endParaRPr lang="es-AR" dirty="0"/>
            </a:p>
            <a:p>
              <a:pPr algn="just"/>
              <a:endParaRPr lang="es-AR" dirty="0"/>
            </a:p>
          </p:txBody>
        </p:sp>
        <p:pic>
          <p:nvPicPr>
            <p:cNvPr id="35" name="Imagen 34">
              <a:extLst>
                <a:ext uri="{FF2B5EF4-FFF2-40B4-BE49-F238E27FC236}">
                  <a16:creationId xmlns:a16="http://schemas.microsoft.com/office/drawing/2014/main" id="{818B54BA-1E67-419D-BA18-49275F5EC9DF}"/>
                </a:ext>
              </a:extLst>
            </p:cNvPr>
            <p:cNvPicPr>
              <a:picLocks noChangeAspect="1"/>
            </p:cNvPicPr>
            <p:nvPr/>
          </p:nvPicPr>
          <p:blipFill>
            <a:blip r:embed="rId5"/>
            <a:stretch>
              <a:fillRect/>
            </a:stretch>
          </p:blipFill>
          <p:spPr>
            <a:xfrm>
              <a:off x="1191603" y="4090238"/>
              <a:ext cx="6086486" cy="2586757"/>
            </a:xfrm>
            <a:prstGeom prst="rect">
              <a:avLst/>
            </a:prstGeom>
          </p:spPr>
        </p:pic>
      </p:grpSp>
      <p:sp>
        <p:nvSpPr>
          <p:cNvPr id="37" name="Rectángulo 36">
            <a:extLst>
              <a:ext uri="{FF2B5EF4-FFF2-40B4-BE49-F238E27FC236}">
                <a16:creationId xmlns:a16="http://schemas.microsoft.com/office/drawing/2014/main" id="{DE0A204E-1ABF-4621-B29F-DD2AE5984A97}"/>
              </a:ext>
            </a:extLst>
          </p:cNvPr>
          <p:cNvSpPr/>
          <p:nvPr/>
        </p:nvSpPr>
        <p:spPr>
          <a:xfrm>
            <a:off x="1418492" y="4419600"/>
            <a:ext cx="5595766" cy="36341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cxnSp>
        <p:nvCxnSpPr>
          <p:cNvPr id="42" name="Conector recto 41">
            <a:extLst>
              <a:ext uri="{FF2B5EF4-FFF2-40B4-BE49-F238E27FC236}">
                <a16:creationId xmlns:a16="http://schemas.microsoft.com/office/drawing/2014/main" id="{279E671D-92C1-4930-9FEE-322BA50CEA3C}"/>
              </a:ext>
            </a:extLst>
          </p:cNvPr>
          <p:cNvCxnSpPr>
            <a:cxnSpLocks/>
          </p:cNvCxnSpPr>
          <p:nvPr/>
        </p:nvCxnSpPr>
        <p:spPr>
          <a:xfrm>
            <a:off x="2960370" y="4331970"/>
            <a:ext cx="0" cy="134493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44" name="Conector recto 43">
            <a:extLst>
              <a:ext uri="{FF2B5EF4-FFF2-40B4-BE49-F238E27FC236}">
                <a16:creationId xmlns:a16="http://schemas.microsoft.com/office/drawing/2014/main" id="{9C118421-35F3-4E39-91EC-0ADC3D617B2A}"/>
              </a:ext>
            </a:extLst>
          </p:cNvPr>
          <p:cNvCxnSpPr>
            <a:cxnSpLocks/>
          </p:cNvCxnSpPr>
          <p:nvPr/>
        </p:nvCxnSpPr>
        <p:spPr>
          <a:xfrm>
            <a:off x="5600700" y="4301490"/>
            <a:ext cx="0" cy="1892046"/>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46" name="Elipse 45">
            <a:extLst>
              <a:ext uri="{FF2B5EF4-FFF2-40B4-BE49-F238E27FC236}">
                <a16:creationId xmlns:a16="http://schemas.microsoft.com/office/drawing/2014/main" id="{D59914D8-8AD8-4C04-A628-709439BB9ADC}"/>
              </a:ext>
            </a:extLst>
          </p:cNvPr>
          <p:cNvSpPr/>
          <p:nvPr/>
        </p:nvSpPr>
        <p:spPr>
          <a:xfrm>
            <a:off x="1277701" y="4060717"/>
            <a:ext cx="301557" cy="2940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1</a:t>
            </a:r>
          </a:p>
        </p:txBody>
      </p:sp>
      <p:sp>
        <p:nvSpPr>
          <p:cNvPr id="47" name="Elipse 46">
            <a:extLst>
              <a:ext uri="{FF2B5EF4-FFF2-40B4-BE49-F238E27FC236}">
                <a16:creationId xmlns:a16="http://schemas.microsoft.com/office/drawing/2014/main" id="{10ACCB1B-6A3D-4AA6-BD19-EFF1A427EAB5}"/>
              </a:ext>
            </a:extLst>
          </p:cNvPr>
          <p:cNvSpPr/>
          <p:nvPr/>
        </p:nvSpPr>
        <p:spPr>
          <a:xfrm>
            <a:off x="2545368" y="4685292"/>
            <a:ext cx="301557" cy="2940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2</a:t>
            </a:r>
          </a:p>
        </p:txBody>
      </p:sp>
      <p:sp>
        <p:nvSpPr>
          <p:cNvPr id="49" name="Rectángulo 48">
            <a:extLst>
              <a:ext uri="{FF2B5EF4-FFF2-40B4-BE49-F238E27FC236}">
                <a16:creationId xmlns:a16="http://schemas.microsoft.com/office/drawing/2014/main" id="{CC32BF4D-FBBC-472F-A4A1-73C0A8071B4B}"/>
              </a:ext>
            </a:extLst>
          </p:cNvPr>
          <p:cNvSpPr/>
          <p:nvPr/>
        </p:nvSpPr>
        <p:spPr>
          <a:xfrm>
            <a:off x="2943620" y="6175248"/>
            <a:ext cx="2657077" cy="43035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50" name="Rectángulo 49">
            <a:extLst>
              <a:ext uri="{FF2B5EF4-FFF2-40B4-BE49-F238E27FC236}">
                <a16:creationId xmlns:a16="http://schemas.microsoft.com/office/drawing/2014/main" id="{7768C173-BBBD-4C62-85BF-6F82DF569B13}"/>
              </a:ext>
            </a:extLst>
          </p:cNvPr>
          <p:cNvSpPr/>
          <p:nvPr/>
        </p:nvSpPr>
        <p:spPr>
          <a:xfrm>
            <a:off x="1412396" y="5214087"/>
            <a:ext cx="5595755" cy="36341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51" name="Elipse 50">
            <a:extLst>
              <a:ext uri="{FF2B5EF4-FFF2-40B4-BE49-F238E27FC236}">
                <a16:creationId xmlns:a16="http://schemas.microsoft.com/office/drawing/2014/main" id="{4C76ACF4-DFD4-4288-8717-14545D6D3784}"/>
              </a:ext>
            </a:extLst>
          </p:cNvPr>
          <p:cNvSpPr/>
          <p:nvPr/>
        </p:nvSpPr>
        <p:spPr>
          <a:xfrm>
            <a:off x="1009443" y="4894755"/>
            <a:ext cx="301557" cy="2940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3</a:t>
            </a:r>
          </a:p>
        </p:txBody>
      </p:sp>
      <p:sp>
        <p:nvSpPr>
          <p:cNvPr id="52" name="Rectángulo 51">
            <a:extLst>
              <a:ext uri="{FF2B5EF4-FFF2-40B4-BE49-F238E27FC236}">
                <a16:creationId xmlns:a16="http://schemas.microsoft.com/office/drawing/2014/main" id="{A5122C82-471E-43D2-8A33-A540A3954760}"/>
              </a:ext>
            </a:extLst>
          </p:cNvPr>
          <p:cNvSpPr/>
          <p:nvPr/>
        </p:nvSpPr>
        <p:spPr>
          <a:xfrm>
            <a:off x="2960370" y="6175248"/>
            <a:ext cx="2657076" cy="43035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53" name="Elipse 52">
            <a:extLst>
              <a:ext uri="{FF2B5EF4-FFF2-40B4-BE49-F238E27FC236}">
                <a16:creationId xmlns:a16="http://schemas.microsoft.com/office/drawing/2014/main" id="{6F51633D-6190-4247-BA91-49C0997FED67}"/>
              </a:ext>
            </a:extLst>
          </p:cNvPr>
          <p:cNvSpPr/>
          <p:nvPr/>
        </p:nvSpPr>
        <p:spPr>
          <a:xfrm>
            <a:off x="5448778" y="6424763"/>
            <a:ext cx="301557" cy="2940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4</a:t>
            </a:r>
          </a:p>
        </p:txBody>
      </p:sp>
      <p:grpSp>
        <p:nvGrpSpPr>
          <p:cNvPr id="57" name="Grupo 56">
            <a:extLst>
              <a:ext uri="{FF2B5EF4-FFF2-40B4-BE49-F238E27FC236}">
                <a16:creationId xmlns:a16="http://schemas.microsoft.com/office/drawing/2014/main" id="{82C28D1C-D1AD-4F44-A89D-C4719EA0BB30}"/>
              </a:ext>
            </a:extLst>
          </p:cNvPr>
          <p:cNvGrpSpPr/>
          <p:nvPr/>
        </p:nvGrpSpPr>
        <p:grpSpPr>
          <a:xfrm>
            <a:off x="4652402" y="4685292"/>
            <a:ext cx="4502594" cy="1489294"/>
            <a:chOff x="4652402" y="4685292"/>
            <a:chExt cx="4502594" cy="1489294"/>
          </a:xfrm>
        </p:grpSpPr>
        <p:sp>
          <p:nvSpPr>
            <p:cNvPr id="55" name="Rectángulo 54">
              <a:extLst>
                <a:ext uri="{FF2B5EF4-FFF2-40B4-BE49-F238E27FC236}">
                  <a16:creationId xmlns:a16="http://schemas.microsoft.com/office/drawing/2014/main" id="{70AB5707-0B9D-467F-B131-41E4D3F5A6A1}"/>
                </a:ext>
              </a:extLst>
            </p:cNvPr>
            <p:cNvSpPr/>
            <p:nvPr/>
          </p:nvSpPr>
          <p:spPr>
            <a:xfrm>
              <a:off x="4652402" y="4685292"/>
              <a:ext cx="4502594" cy="1489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AR"/>
            </a:p>
          </p:txBody>
        </p:sp>
        <p:pic>
          <p:nvPicPr>
            <p:cNvPr id="56" name="Imagen 55">
              <a:extLst>
                <a:ext uri="{FF2B5EF4-FFF2-40B4-BE49-F238E27FC236}">
                  <a16:creationId xmlns:a16="http://schemas.microsoft.com/office/drawing/2014/main" id="{61BD7A9C-7B39-4BD1-8347-3EFEB7325282}"/>
                </a:ext>
              </a:extLst>
            </p:cNvPr>
            <p:cNvPicPr>
              <a:picLocks noChangeAspect="1"/>
            </p:cNvPicPr>
            <p:nvPr/>
          </p:nvPicPr>
          <p:blipFill>
            <a:blip r:embed="rId6"/>
            <a:stretch>
              <a:fillRect/>
            </a:stretch>
          </p:blipFill>
          <p:spPr>
            <a:xfrm>
              <a:off x="4747720" y="4833336"/>
              <a:ext cx="4311957" cy="1235421"/>
            </a:xfrm>
            <a:prstGeom prst="rect">
              <a:avLst/>
            </a:prstGeom>
          </p:spPr>
        </p:pic>
      </p:grpSp>
      <p:sp>
        <p:nvSpPr>
          <p:cNvPr id="58" name="Rectángulo 57">
            <a:extLst>
              <a:ext uri="{FF2B5EF4-FFF2-40B4-BE49-F238E27FC236}">
                <a16:creationId xmlns:a16="http://schemas.microsoft.com/office/drawing/2014/main" id="{7CC59158-E055-4745-B476-9DCA62239CE8}"/>
              </a:ext>
            </a:extLst>
          </p:cNvPr>
          <p:cNvSpPr/>
          <p:nvPr/>
        </p:nvSpPr>
        <p:spPr>
          <a:xfrm>
            <a:off x="1967696" y="6174586"/>
            <a:ext cx="959175" cy="43035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59" name="Elipse 58">
            <a:extLst>
              <a:ext uri="{FF2B5EF4-FFF2-40B4-BE49-F238E27FC236}">
                <a16:creationId xmlns:a16="http://schemas.microsoft.com/office/drawing/2014/main" id="{5869FCBF-DAFA-42DA-A651-8B45A688FC56}"/>
              </a:ext>
            </a:extLst>
          </p:cNvPr>
          <p:cNvSpPr/>
          <p:nvPr/>
        </p:nvSpPr>
        <p:spPr>
          <a:xfrm>
            <a:off x="1516921" y="6254757"/>
            <a:ext cx="301557" cy="2940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5</a:t>
            </a:r>
          </a:p>
        </p:txBody>
      </p:sp>
      <p:sp>
        <p:nvSpPr>
          <p:cNvPr id="60" name="Rectángulo 59">
            <a:extLst>
              <a:ext uri="{FF2B5EF4-FFF2-40B4-BE49-F238E27FC236}">
                <a16:creationId xmlns:a16="http://schemas.microsoft.com/office/drawing/2014/main" id="{B2A46BEC-0BB6-413A-B629-463DC746F032}"/>
              </a:ext>
            </a:extLst>
          </p:cNvPr>
          <p:cNvSpPr/>
          <p:nvPr/>
        </p:nvSpPr>
        <p:spPr>
          <a:xfrm>
            <a:off x="242165" y="4282540"/>
            <a:ext cx="2205118" cy="189204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b="1" dirty="0"/>
              <a:t>Considerar que el </a:t>
            </a:r>
            <a:r>
              <a:rPr lang="es-AR" b="1" dirty="0" err="1"/>
              <a:t>sync</a:t>
            </a:r>
            <a:r>
              <a:rPr lang="es-AR" b="1" dirty="0"/>
              <a:t>-byte fue reemplazado en el CRC-8.</a:t>
            </a:r>
          </a:p>
        </p:txBody>
      </p:sp>
      <p:sp>
        <p:nvSpPr>
          <p:cNvPr id="61" name="Rectángulo 60">
            <a:extLst>
              <a:ext uri="{FF2B5EF4-FFF2-40B4-BE49-F238E27FC236}">
                <a16:creationId xmlns:a16="http://schemas.microsoft.com/office/drawing/2014/main" id="{D9164FEF-A14C-48E2-903C-9A0EB3DDECEF}"/>
              </a:ext>
            </a:extLst>
          </p:cNvPr>
          <p:cNvSpPr/>
          <p:nvPr/>
        </p:nvSpPr>
        <p:spPr>
          <a:xfrm>
            <a:off x="444524" y="4583723"/>
            <a:ext cx="1815652" cy="1291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b="1" dirty="0"/>
              <a:t>SYNCD=0D</a:t>
            </a:r>
          </a:p>
          <a:p>
            <a:pPr algn="ctr"/>
            <a:r>
              <a:rPr lang="es-AR" sz="1400" dirty="0"/>
              <a:t>USER PACKET ALINEADO CON DATA FIELD</a:t>
            </a:r>
          </a:p>
        </p:txBody>
      </p:sp>
      <p:sp>
        <p:nvSpPr>
          <p:cNvPr id="62" name="CuadroTexto 61">
            <a:extLst>
              <a:ext uri="{FF2B5EF4-FFF2-40B4-BE49-F238E27FC236}">
                <a16:creationId xmlns:a16="http://schemas.microsoft.com/office/drawing/2014/main" id="{929E48AC-9D39-451B-A9F2-1E3A2D260515}"/>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106511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ntr" presetSubtype="0" fill="hold" grpId="1"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9"/>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57"/>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9" grpId="0" animBg="1"/>
      <p:bldP spid="20" grpId="0" animBg="1"/>
      <p:bldP spid="20" grpId="1" animBg="1"/>
      <p:bldP spid="21" grpId="0" animBg="1"/>
      <p:bldP spid="22" grpId="0" animBg="1"/>
      <p:bldP spid="22" grpId="1" animBg="1"/>
      <p:bldP spid="31" grpId="1" animBg="1"/>
      <p:bldP spid="32" grpId="0" animBg="1"/>
      <p:bldP spid="33" grpId="0" animBg="1"/>
      <p:bldP spid="37" grpId="0" animBg="1"/>
      <p:bldP spid="46" grpId="0" animBg="1"/>
      <p:bldP spid="47" grpId="0" animBg="1"/>
      <p:bldP spid="49" grpId="0" animBg="1"/>
      <p:bldP spid="49" grpId="1" animBg="1"/>
      <p:bldP spid="50" grpId="0" animBg="1"/>
      <p:bldP spid="51" grpId="0" animBg="1"/>
      <p:bldP spid="52" grpId="0" animBg="1"/>
      <p:bldP spid="53" grpId="0" animBg="1"/>
      <p:bldP spid="58" grpId="0" animBg="1"/>
      <p:bldP spid="59" grpId="0" animBg="1"/>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8907026"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8449827"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MODE ADAPTATION: Inserción del BBHEADER</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0ED0FCFC-62A8-4F87-BAC9-849BB42EAF3E}"/>
                  </a:ext>
                </a:extLst>
              </p:cNvPr>
              <p:cNvSpPr txBox="1"/>
              <p:nvPr/>
            </p:nvSpPr>
            <p:spPr>
              <a:xfrm>
                <a:off x="893093" y="4777987"/>
                <a:ext cx="6533007" cy="957250"/>
              </a:xfrm>
              <a:prstGeom prst="rect">
                <a:avLst/>
              </a:prstGeom>
              <a:noFill/>
            </p:spPr>
            <p:txBody>
              <a:bodyPr wrap="none" rtlCol="0">
                <a:spAutoFit/>
              </a:bodyPr>
              <a:lstStyle/>
              <a:p>
                <a:r>
                  <a:rPr lang="es-AR" dirty="0"/>
                  <a:t>Pérdida de la eficiencia introducida por el </a:t>
                </a:r>
                <a:r>
                  <a:rPr lang="es-AR" dirty="0" err="1"/>
                  <a:t>header</a:t>
                </a:r>
                <a:r>
                  <a:rPr lang="es-AR" dirty="0"/>
                  <a:t>:</a:t>
                </a:r>
              </a:p>
              <a:p>
                <a:pPr marL="800100" lvl="1" indent="-342900">
                  <a:buFont typeface="+mj-lt"/>
                  <a:buAutoNum type="arabicPeriod"/>
                </a:pPr>
                <a:r>
                  <a:rPr lang="es-AR" dirty="0"/>
                  <a:t>0.25% para tramas de 64 800 bits</a:t>
                </a:r>
              </a:p>
              <a:p>
                <a:pPr marL="800100" lvl="1" indent="-342900">
                  <a:buFont typeface="+mj-lt"/>
                  <a:buAutoNum type="arabicPeriod"/>
                </a:pPr>
                <a:r>
                  <a:rPr lang="es-AR" dirty="0"/>
                  <a:t>1% para tramas de 16 200 bits (suponiendo </a:t>
                </a:r>
                <a:r>
                  <a:rPr lang="es-AR" dirty="0" err="1"/>
                  <a:t>code-rate</a:t>
                </a:r>
                <a:r>
                  <a:rPr lang="es-AR" dirty="0"/>
                  <a:t> </a:t>
                </a:r>
                <a14:m>
                  <m:oMath xmlns:m="http://schemas.openxmlformats.org/officeDocument/2006/math">
                    <m:f>
                      <m:fPr>
                        <m:type m:val="skw"/>
                        <m:ctrlPr>
                          <a:rPr lang="es-AR" i="1" dirty="0" smtClean="0">
                            <a:latin typeface="Cambria Math" panose="02040503050406030204" pitchFamily="18" charset="0"/>
                          </a:rPr>
                        </m:ctrlPr>
                      </m:fPr>
                      <m:num>
                        <m:r>
                          <a:rPr lang="es-AR" b="0" i="1" dirty="0" smtClean="0">
                            <a:latin typeface="Cambria Math" panose="02040503050406030204" pitchFamily="18" charset="0"/>
                          </a:rPr>
                          <m:t>1</m:t>
                        </m:r>
                      </m:num>
                      <m:den>
                        <m:r>
                          <a:rPr lang="es-AR" b="0" i="1" dirty="0" smtClean="0">
                            <a:latin typeface="Cambria Math" panose="02040503050406030204" pitchFamily="18" charset="0"/>
                          </a:rPr>
                          <m:t>2</m:t>
                        </m:r>
                      </m:den>
                    </m:f>
                  </m:oMath>
                </a14:m>
                <a:r>
                  <a:rPr lang="es-AR" dirty="0"/>
                  <a:t>)</a:t>
                </a:r>
              </a:p>
            </p:txBody>
          </p:sp>
        </mc:Choice>
        <mc:Fallback xmlns="">
          <p:sp>
            <p:nvSpPr>
              <p:cNvPr id="16" name="CuadroTexto 15">
                <a:extLst>
                  <a:ext uri="{FF2B5EF4-FFF2-40B4-BE49-F238E27FC236}">
                    <a16:creationId xmlns:a16="http://schemas.microsoft.com/office/drawing/2014/main" id="{0ED0FCFC-62A8-4F87-BAC9-849BB42EAF3E}"/>
                  </a:ext>
                </a:extLst>
              </p:cNvPr>
              <p:cNvSpPr txBox="1">
                <a:spLocks noRot="1" noChangeAspect="1" noMove="1" noResize="1" noEditPoints="1" noAdjustHandles="1" noChangeArrowheads="1" noChangeShapeType="1" noTextEdit="1"/>
              </p:cNvSpPr>
              <p:nvPr/>
            </p:nvSpPr>
            <p:spPr>
              <a:xfrm>
                <a:off x="893093" y="4777987"/>
                <a:ext cx="6533007" cy="957250"/>
              </a:xfrm>
              <a:prstGeom prst="rect">
                <a:avLst/>
              </a:prstGeom>
              <a:blipFill>
                <a:blip r:embed="rId3"/>
                <a:stretch>
                  <a:fillRect l="-840" t="-3822" r="-4762" b="-64331"/>
                </a:stretch>
              </a:blipFill>
            </p:spPr>
            <p:txBody>
              <a:bodyPr/>
              <a:lstStyle/>
              <a:p>
                <a:r>
                  <a:rPr lang="es-AR">
                    <a:noFill/>
                  </a:rPr>
                  <a:t> </a:t>
                </a:r>
              </a:p>
            </p:txBody>
          </p:sp>
        </mc:Fallback>
      </mc:AlternateContent>
      <p:pic>
        <p:nvPicPr>
          <p:cNvPr id="4" name="Imagen 3">
            <a:extLst>
              <a:ext uri="{FF2B5EF4-FFF2-40B4-BE49-F238E27FC236}">
                <a16:creationId xmlns:a16="http://schemas.microsoft.com/office/drawing/2014/main" id="{D34C25D4-ED64-4633-A52F-BA7F722E7D8A}"/>
              </a:ext>
            </a:extLst>
          </p:cNvPr>
          <p:cNvPicPr>
            <a:picLocks noChangeAspect="1"/>
          </p:cNvPicPr>
          <p:nvPr/>
        </p:nvPicPr>
        <p:blipFill>
          <a:blip r:embed="rId4"/>
          <a:stretch>
            <a:fillRect/>
          </a:stretch>
        </p:blipFill>
        <p:spPr>
          <a:xfrm>
            <a:off x="893093" y="1863599"/>
            <a:ext cx="7229475" cy="2333625"/>
          </a:xfrm>
          <a:prstGeom prst="rect">
            <a:avLst/>
          </a:prstGeom>
        </p:spPr>
      </p:pic>
      <p:sp>
        <p:nvSpPr>
          <p:cNvPr id="6" name="Elipse 5">
            <a:extLst>
              <a:ext uri="{FF2B5EF4-FFF2-40B4-BE49-F238E27FC236}">
                <a16:creationId xmlns:a16="http://schemas.microsoft.com/office/drawing/2014/main" id="{71B12CFB-2439-4F9E-8F05-E992316A5576}"/>
              </a:ext>
            </a:extLst>
          </p:cNvPr>
          <p:cNvSpPr/>
          <p:nvPr/>
        </p:nvSpPr>
        <p:spPr>
          <a:xfrm>
            <a:off x="1617785" y="1981196"/>
            <a:ext cx="574430" cy="3021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8" name="Rectángulo 7">
            <a:extLst>
              <a:ext uri="{FF2B5EF4-FFF2-40B4-BE49-F238E27FC236}">
                <a16:creationId xmlns:a16="http://schemas.microsoft.com/office/drawing/2014/main" id="{74F84A42-9CD1-4325-A0B0-085C3787A405}"/>
              </a:ext>
            </a:extLst>
          </p:cNvPr>
          <p:cNvSpPr/>
          <p:nvPr/>
        </p:nvSpPr>
        <p:spPr>
          <a:xfrm>
            <a:off x="1879771" y="1446959"/>
            <a:ext cx="2261840" cy="58076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b="1" dirty="0"/>
              <a:t>10 bytes de longitud</a:t>
            </a:r>
          </a:p>
        </p:txBody>
      </p:sp>
      <p:sp>
        <p:nvSpPr>
          <p:cNvPr id="11" name="Rectángulo 10">
            <a:extLst>
              <a:ext uri="{FF2B5EF4-FFF2-40B4-BE49-F238E27FC236}">
                <a16:creationId xmlns:a16="http://schemas.microsoft.com/office/drawing/2014/main" id="{E5B06B3B-07CF-4DF1-A941-54E77B7B6D54}"/>
              </a:ext>
            </a:extLst>
          </p:cNvPr>
          <p:cNvSpPr/>
          <p:nvPr/>
        </p:nvSpPr>
        <p:spPr>
          <a:xfrm>
            <a:off x="1031631" y="3329350"/>
            <a:ext cx="1160584" cy="43375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C07DC6E4-6A5D-4003-984B-B408F6149082}"/>
              </a:ext>
            </a:extLst>
          </p:cNvPr>
          <p:cNvSpPr/>
          <p:nvPr/>
        </p:nvSpPr>
        <p:spPr>
          <a:xfrm>
            <a:off x="2192215" y="3329350"/>
            <a:ext cx="1348154" cy="4337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2B08F567-6A8A-4A01-B7EA-819E45403E57}"/>
              </a:ext>
            </a:extLst>
          </p:cNvPr>
          <p:cNvSpPr/>
          <p:nvPr/>
        </p:nvSpPr>
        <p:spPr>
          <a:xfrm>
            <a:off x="3540369" y="3329350"/>
            <a:ext cx="1348154" cy="4337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Rectángulo 18">
            <a:extLst>
              <a:ext uri="{FF2B5EF4-FFF2-40B4-BE49-F238E27FC236}">
                <a16:creationId xmlns:a16="http://schemas.microsoft.com/office/drawing/2014/main" id="{840EF56B-A643-49F7-B7DC-1923B7209271}"/>
              </a:ext>
            </a:extLst>
          </p:cNvPr>
          <p:cNvSpPr/>
          <p:nvPr/>
        </p:nvSpPr>
        <p:spPr>
          <a:xfrm>
            <a:off x="4888523" y="3329350"/>
            <a:ext cx="967462" cy="4337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0" name="Rectángulo 19">
            <a:extLst>
              <a:ext uri="{FF2B5EF4-FFF2-40B4-BE49-F238E27FC236}">
                <a16:creationId xmlns:a16="http://schemas.microsoft.com/office/drawing/2014/main" id="{13954DB9-3AC6-4008-AACB-97D15452A866}"/>
              </a:ext>
            </a:extLst>
          </p:cNvPr>
          <p:cNvSpPr/>
          <p:nvPr/>
        </p:nvSpPr>
        <p:spPr>
          <a:xfrm>
            <a:off x="5857875" y="3329350"/>
            <a:ext cx="1346264" cy="4337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1" name="Rectángulo 20">
            <a:extLst>
              <a:ext uri="{FF2B5EF4-FFF2-40B4-BE49-F238E27FC236}">
                <a16:creationId xmlns:a16="http://schemas.microsoft.com/office/drawing/2014/main" id="{FA2A0198-E394-42F6-8B3A-0EF6E71CC7C2}"/>
              </a:ext>
            </a:extLst>
          </p:cNvPr>
          <p:cNvSpPr/>
          <p:nvPr/>
        </p:nvSpPr>
        <p:spPr>
          <a:xfrm>
            <a:off x="7204139" y="3329350"/>
            <a:ext cx="826169" cy="4337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A0E39191-37AE-4941-A5EE-C0B207A0E4AA}"/>
              </a:ext>
            </a:extLst>
          </p:cNvPr>
          <p:cNvSpPr/>
          <p:nvPr/>
        </p:nvSpPr>
        <p:spPr>
          <a:xfrm>
            <a:off x="1031631" y="3329350"/>
            <a:ext cx="1158694" cy="4337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3" name="Rectángulo 22">
            <a:extLst>
              <a:ext uri="{FF2B5EF4-FFF2-40B4-BE49-F238E27FC236}">
                <a16:creationId xmlns:a16="http://schemas.microsoft.com/office/drawing/2014/main" id="{452CA3E5-445E-449E-BE13-45642BC473CA}"/>
              </a:ext>
            </a:extLst>
          </p:cNvPr>
          <p:cNvSpPr/>
          <p:nvPr/>
        </p:nvSpPr>
        <p:spPr>
          <a:xfrm>
            <a:off x="2198565" y="3329350"/>
            <a:ext cx="1338024" cy="43375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4" name="Rectángulo 23">
            <a:extLst>
              <a:ext uri="{FF2B5EF4-FFF2-40B4-BE49-F238E27FC236}">
                <a16:creationId xmlns:a16="http://schemas.microsoft.com/office/drawing/2014/main" id="{373232CE-7CC4-4B7E-A273-F88BF2C2ED54}"/>
              </a:ext>
            </a:extLst>
          </p:cNvPr>
          <p:cNvSpPr/>
          <p:nvPr/>
        </p:nvSpPr>
        <p:spPr>
          <a:xfrm>
            <a:off x="64169" y="3763105"/>
            <a:ext cx="2126157" cy="148013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342900" indent="-342900">
              <a:buFont typeface="+mj-lt"/>
              <a:buAutoNum type="arabicPeriod"/>
            </a:pPr>
            <a:r>
              <a:rPr lang="es-AR" b="1" dirty="0"/>
              <a:t>Tipo de entrada</a:t>
            </a:r>
          </a:p>
          <a:p>
            <a:pPr marL="342900" indent="-342900">
              <a:buFont typeface="+mj-lt"/>
              <a:buAutoNum type="arabicPeriod"/>
            </a:pPr>
            <a:r>
              <a:rPr lang="es-AR" b="1" dirty="0"/>
              <a:t>Tipo de adaptación</a:t>
            </a:r>
          </a:p>
          <a:p>
            <a:pPr marL="342900" indent="-342900">
              <a:buFont typeface="+mj-lt"/>
              <a:buAutoNum type="arabicPeriod"/>
            </a:pPr>
            <a:r>
              <a:rPr lang="es-AR" b="1" dirty="0"/>
              <a:t>Factor de roll-off</a:t>
            </a:r>
          </a:p>
        </p:txBody>
      </p:sp>
      <p:sp>
        <p:nvSpPr>
          <p:cNvPr id="25" name="Rectángulo 24">
            <a:extLst>
              <a:ext uri="{FF2B5EF4-FFF2-40B4-BE49-F238E27FC236}">
                <a16:creationId xmlns:a16="http://schemas.microsoft.com/office/drawing/2014/main" id="{ED4747A5-A0DE-4B0E-BD74-35D5E88CF5D8}"/>
              </a:ext>
            </a:extLst>
          </p:cNvPr>
          <p:cNvSpPr/>
          <p:nvPr/>
        </p:nvSpPr>
        <p:spPr>
          <a:xfrm>
            <a:off x="2099955" y="3763104"/>
            <a:ext cx="1436634" cy="18998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b="1" dirty="0"/>
              <a:t>Puede ir de </a:t>
            </a:r>
          </a:p>
          <a:p>
            <a:pPr algn="ctr"/>
            <a:r>
              <a:rPr lang="es-AR" b="1" dirty="0"/>
              <a:t>0 a 65 535 bits.</a:t>
            </a:r>
          </a:p>
          <a:p>
            <a:pPr algn="ctr"/>
            <a:endParaRPr lang="es-AR" b="1" dirty="0"/>
          </a:p>
          <a:p>
            <a:pPr algn="ctr"/>
            <a:r>
              <a:rPr lang="es-AR" b="1" dirty="0"/>
              <a:t>TS de MPEG:</a:t>
            </a:r>
          </a:p>
          <a:p>
            <a:pPr algn="ctr"/>
            <a:r>
              <a:rPr lang="es-AR" b="1" dirty="0"/>
              <a:t>UPL=188x8D</a:t>
            </a:r>
          </a:p>
        </p:txBody>
      </p:sp>
      <p:sp>
        <p:nvSpPr>
          <p:cNvPr id="26" name="Rectángulo 25">
            <a:extLst>
              <a:ext uri="{FF2B5EF4-FFF2-40B4-BE49-F238E27FC236}">
                <a16:creationId xmlns:a16="http://schemas.microsoft.com/office/drawing/2014/main" id="{135DDCFB-FD25-44BB-83EA-8D235F4801C1}"/>
              </a:ext>
            </a:extLst>
          </p:cNvPr>
          <p:cNvSpPr/>
          <p:nvPr/>
        </p:nvSpPr>
        <p:spPr>
          <a:xfrm>
            <a:off x="2190325" y="3329350"/>
            <a:ext cx="1350044" cy="43375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7" name="Rectángulo 26">
            <a:extLst>
              <a:ext uri="{FF2B5EF4-FFF2-40B4-BE49-F238E27FC236}">
                <a16:creationId xmlns:a16="http://schemas.microsoft.com/office/drawing/2014/main" id="{BA3F3C6C-A006-447E-93D0-4B4CC1B40686}"/>
              </a:ext>
            </a:extLst>
          </p:cNvPr>
          <p:cNvSpPr/>
          <p:nvPr/>
        </p:nvSpPr>
        <p:spPr>
          <a:xfrm>
            <a:off x="3546719" y="3329349"/>
            <a:ext cx="1336134" cy="43375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8" name="Rectángulo 27">
            <a:extLst>
              <a:ext uri="{FF2B5EF4-FFF2-40B4-BE49-F238E27FC236}">
                <a16:creationId xmlns:a16="http://schemas.microsoft.com/office/drawing/2014/main" id="{13EAAE05-E882-45C6-9CC6-D3A416C97BD7}"/>
              </a:ext>
            </a:extLst>
          </p:cNvPr>
          <p:cNvSpPr/>
          <p:nvPr/>
        </p:nvSpPr>
        <p:spPr>
          <a:xfrm>
            <a:off x="3546719" y="3763103"/>
            <a:ext cx="1336134" cy="67993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b="1" dirty="0"/>
              <a:t>0 a 58 112</a:t>
            </a:r>
          </a:p>
        </p:txBody>
      </p:sp>
      <p:sp>
        <p:nvSpPr>
          <p:cNvPr id="29" name="Rectángulo 28">
            <a:extLst>
              <a:ext uri="{FF2B5EF4-FFF2-40B4-BE49-F238E27FC236}">
                <a16:creationId xmlns:a16="http://schemas.microsoft.com/office/drawing/2014/main" id="{7F482D42-5AAD-4017-98DA-E89680320222}"/>
              </a:ext>
            </a:extLst>
          </p:cNvPr>
          <p:cNvSpPr/>
          <p:nvPr/>
        </p:nvSpPr>
        <p:spPr>
          <a:xfrm>
            <a:off x="3536589" y="3329349"/>
            <a:ext cx="1346264" cy="43375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0" name="Rectángulo 29">
            <a:extLst>
              <a:ext uri="{FF2B5EF4-FFF2-40B4-BE49-F238E27FC236}">
                <a16:creationId xmlns:a16="http://schemas.microsoft.com/office/drawing/2014/main" id="{47523147-A985-49AE-8261-CC433EF1D1EB}"/>
              </a:ext>
            </a:extLst>
          </p:cNvPr>
          <p:cNvSpPr/>
          <p:nvPr/>
        </p:nvSpPr>
        <p:spPr>
          <a:xfrm>
            <a:off x="4894873" y="3329348"/>
            <a:ext cx="963002" cy="43375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1" name="Rectángulo 30">
            <a:extLst>
              <a:ext uri="{FF2B5EF4-FFF2-40B4-BE49-F238E27FC236}">
                <a16:creationId xmlns:a16="http://schemas.microsoft.com/office/drawing/2014/main" id="{F73D45D4-1851-4541-AFD2-342DFB36C5E1}"/>
              </a:ext>
            </a:extLst>
          </p:cNvPr>
          <p:cNvSpPr/>
          <p:nvPr/>
        </p:nvSpPr>
        <p:spPr>
          <a:xfrm>
            <a:off x="4511611" y="3763102"/>
            <a:ext cx="1332354" cy="95725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b="1" dirty="0"/>
              <a:t>Para MPEG:</a:t>
            </a:r>
          </a:p>
          <a:p>
            <a:pPr algn="ctr"/>
            <a:r>
              <a:rPr lang="es-AR" b="1" dirty="0"/>
              <a:t>47HEX</a:t>
            </a:r>
          </a:p>
        </p:txBody>
      </p:sp>
      <p:sp>
        <p:nvSpPr>
          <p:cNvPr id="32" name="Rectángulo 31">
            <a:extLst>
              <a:ext uri="{FF2B5EF4-FFF2-40B4-BE49-F238E27FC236}">
                <a16:creationId xmlns:a16="http://schemas.microsoft.com/office/drawing/2014/main" id="{5421C532-6FB9-47BA-96C3-C95CD563B6F1}"/>
              </a:ext>
            </a:extLst>
          </p:cNvPr>
          <p:cNvSpPr/>
          <p:nvPr/>
        </p:nvSpPr>
        <p:spPr>
          <a:xfrm>
            <a:off x="4894873" y="3329348"/>
            <a:ext cx="969352" cy="43375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3" name="Rectángulo 32">
            <a:extLst>
              <a:ext uri="{FF2B5EF4-FFF2-40B4-BE49-F238E27FC236}">
                <a16:creationId xmlns:a16="http://schemas.microsoft.com/office/drawing/2014/main" id="{E1DB8B63-502B-44B9-B2EF-89A385AE6EC5}"/>
              </a:ext>
            </a:extLst>
          </p:cNvPr>
          <p:cNvSpPr/>
          <p:nvPr/>
        </p:nvSpPr>
        <p:spPr>
          <a:xfrm>
            <a:off x="5864225" y="3329347"/>
            <a:ext cx="1334244" cy="43375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4" name="Rectángulo 33">
            <a:extLst>
              <a:ext uri="{FF2B5EF4-FFF2-40B4-BE49-F238E27FC236}">
                <a16:creationId xmlns:a16="http://schemas.microsoft.com/office/drawing/2014/main" id="{A457F1DE-5446-46CA-AA3B-151FDA3A8E1D}"/>
              </a:ext>
            </a:extLst>
          </p:cNvPr>
          <p:cNvSpPr/>
          <p:nvPr/>
        </p:nvSpPr>
        <p:spPr>
          <a:xfrm>
            <a:off x="5864225" y="3329347"/>
            <a:ext cx="1346264" cy="43375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5" name="Rectángulo 34">
            <a:extLst>
              <a:ext uri="{FF2B5EF4-FFF2-40B4-BE49-F238E27FC236}">
                <a16:creationId xmlns:a16="http://schemas.microsoft.com/office/drawing/2014/main" id="{CCE57CFE-1F88-41B9-9A9C-C5B9CDA14556}"/>
              </a:ext>
            </a:extLst>
          </p:cNvPr>
          <p:cNvSpPr/>
          <p:nvPr/>
        </p:nvSpPr>
        <p:spPr>
          <a:xfrm>
            <a:off x="7210488" y="3329346"/>
            <a:ext cx="831839" cy="43375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6" name="Rectángulo 35">
            <a:extLst>
              <a:ext uri="{FF2B5EF4-FFF2-40B4-BE49-F238E27FC236}">
                <a16:creationId xmlns:a16="http://schemas.microsoft.com/office/drawing/2014/main" id="{98A8C0C1-F2CB-45BA-9474-1409EF4AD2DC}"/>
              </a:ext>
            </a:extLst>
          </p:cNvPr>
          <p:cNvSpPr/>
          <p:nvPr/>
        </p:nvSpPr>
        <p:spPr>
          <a:xfrm>
            <a:off x="6482862" y="3763100"/>
            <a:ext cx="1559465" cy="85076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b="1" dirty="0"/>
              <a:t>A los primeros 9 bytes</a:t>
            </a:r>
          </a:p>
        </p:txBody>
      </p:sp>
      <p:sp>
        <p:nvSpPr>
          <p:cNvPr id="37" name="CuadroTexto 36">
            <a:extLst>
              <a:ext uri="{FF2B5EF4-FFF2-40B4-BE49-F238E27FC236}">
                <a16:creationId xmlns:a16="http://schemas.microsoft.com/office/drawing/2014/main" id="{0A69CE28-2407-404A-BD8B-7767B6AD83A9}"/>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2823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1"/>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1"/>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3"/>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P spid="11"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13" grpId="0" animBg="1"/>
      <p:bldP spid="23" grpId="0" animBg="1"/>
      <p:bldP spid="23" grpId="1" animBg="1"/>
      <p:bldP spid="24" grpId="0" animBg="1"/>
      <p:bldP spid="24" grpId="1" animBg="1"/>
      <p:bldP spid="25" grpId="0" animBg="1"/>
      <p:bldP spid="25" grpId="1" animBg="1"/>
      <p:bldP spid="26" grpId="0" animBg="1"/>
      <p:bldP spid="27" grpId="0" animBg="1"/>
      <p:bldP spid="27" grpId="1" animBg="1"/>
      <p:bldP spid="28" grpId="0" animBg="1"/>
      <p:bldP spid="28" grpId="1" animBg="1"/>
      <p:bldP spid="29" grpId="0" animBg="1"/>
      <p:bldP spid="30" grpId="0" animBg="1"/>
      <p:bldP spid="30" grpId="1" animBg="1"/>
      <p:bldP spid="31" grpId="0" animBg="1"/>
      <p:bldP spid="31" grpId="1" animBg="1"/>
      <p:bldP spid="32" grpId="0" animBg="1"/>
      <p:bldP spid="33" grpId="0" animBg="1"/>
      <p:bldP spid="33" grpId="1" animBg="1"/>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pic>
        <p:nvPicPr>
          <p:cNvPr id="8" name="Imagen 7">
            <a:extLst>
              <a:ext uri="{FF2B5EF4-FFF2-40B4-BE49-F238E27FC236}">
                <a16:creationId xmlns:a16="http://schemas.microsoft.com/office/drawing/2014/main" id="{D62AAA9F-1D96-4792-9FB4-D8D18D837B38}"/>
              </a:ext>
            </a:extLst>
          </p:cNvPr>
          <p:cNvPicPr>
            <a:picLocks noChangeAspect="1"/>
          </p:cNvPicPr>
          <p:nvPr/>
        </p:nvPicPr>
        <p:blipFill>
          <a:blip r:embed="rId3"/>
          <a:stretch>
            <a:fillRect/>
          </a:stretch>
        </p:blipFill>
        <p:spPr>
          <a:xfrm>
            <a:off x="490912" y="1018796"/>
            <a:ext cx="8000738" cy="5078313"/>
          </a:xfrm>
          <a:prstGeom prst="rect">
            <a:avLst/>
          </a:prstGeom>
        </p:spPr>
      </p:pic>
      <p:sp>
        <p:nvSpPr>
          <p:cNvPr id="11" name="Paralelogramo 10">
            <a:extLst>
              <a:ext uri="{FF2B5EF4-FFF2-40B4-BE49-F238E27FC236}">
                <a16:creationId xmlns:a16="http://schemas.microsoft.com/office/drawing/2014/main" id="{E3A294EB-06D9-4761-A8C7-D92177AE2CB6}"/>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2" name="Paralelogramo 11">
            <a:extLst>
              <a:ext uri="{FF2B5EF4-FFF2-40B4-BE49-F238E27FC236}">
                <a16:creationId xmlns:a16="http://schemas.microsoft.com/office/drawing/2014/main" id="{25A6EDC4-783D-4C4F-AE17-7597C4FC9FDF}"/>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sp>
        <p:nvSpPr>
          <p:cNvPr id="2" name="Rectángulo 1">
            <a:extLst>
              <a:ext uri="{FF2B5EF4-FFF2-40B4-BE49-F238E27FC236}">
                <a16:creationId xmlns:a16="http://schemas.microsoft.com/office/drawing/2014/main" id="{4211CAE3-648B-4054-A5F8-B2C37039C7DB}"/>
              </a:ext>
            </a:extLst>
          </p:cNvPr>
          <p:cNvSpPr/>
          <p:nvPr/>
        </p:nvSpPr>
        <p:spPr>
          <a:xfrm>
            <a:off x="867507" y="1252806"/>
            <a:ext cx="5498123" cy="16881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DC64804D-DEB0-4B4F-9A2C-CC28C321A6B1}"/>
              </a:ext>
            </a:extLst>
          </p:cNvPr>
          <p:cNvSpPr/>
          <p:nvPr/>
        </p:nvSpPr>
        <p:spPr>
          <a:xfrm>
            <a:off x="1137138" y="3259015"/>
            <a:ext cx="1266093" cy="16254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F12194B8-247E-47A0-BB42-AE414B6D8905}"/>
              </a:ext>
            </a:extLst>
          </p:cNvPr>
          <p:cNvSpPr/>
          <p:nvPr/>
        </p:nvSpPr>
        <p:spPr>
          <a:xfrm>
            <a:off x="2461260" y="3252879"/>
            <a:ext cx="2244090" cy="16315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599AF6C6-58C9-48CD-A273-DB74200510B8}"/>
              </a:ext>
            </a:extLst>
          </p:cNvPr>
          <p:cNvSpPr/>
          <p:nvPr/>
        </p:nvSpPr>
        <p:spPr>
          <a:xfrm>
            <a:off x="4773930" y="2979420"/>
            <a:ext cx="834390" cy="18745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3D9A8A6C-C7BE-4B09-860A-F3739694815C}"/>
              </a:ext>
            </a:extLst>
          </p:cNvPr>
          <p:cNvSpPr/>
          <p:nvPr/>
        </p:nvSpPr>
        <p:spPr>
          <a:xfrm>
            <a:off x="5650231" y="2979420"/>
            <a:ext cx="1281166" cy="1905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F0B1E1A3-1DB8-4F5C-981E-A28E0D17207E}"/>
              </a:ext>
            </a:extLst>
          </p:cNvPr>
          <p:cNvSpPr/>
          <p:nvPr/>
        </p:nvSpPr>
        <p:spPr>
          <a:xfrm>
            <a:off x="7006590" y="2987040"/>
            <a:ext cx="956310" cy="1905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2F0EE287-B81C-48D9-8AB8-323433D9F409}"/>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27237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30A99C3-317B-4A5A-BA9D-03C465C4018E}"/>
              </a:ext>
            </a:extLst>
          </p:cNvPr>
          <p:cNvSpPr/>
          <p:nvPr/>
        </p:nvSpPr>
        <p:spPr>
          <a:xfrm>
            <a:off x="572278" y="335900"/>
            <a:ext cx="5365102" cy="10356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sz="2400" dirty="0"/>
              <a:t>ATENUACIÓN POR ESPACIO LIBRE</a:t>
            </a:r>
          </a:p>
        </p:txBody>
      </p:sp>
      <p:sp>
        <p:nvSpPr>
          <p:cNvPr id="3" name="Rectángulo 2">
            <a:extLst>
              <a:ext uri="{FF2B5EF4-FFF2-40B4-BE49-F238E27FC236}">
                <a16:creationId xmlns:a16="http://schemas.microsoft.com/office/drawing/2014/main" id="{AA848BD7-2AFA-4318-8315-C14C66D9F4CD}"/>
              </a:ext>
            </a:extLst>
          </p:cNvPr>
          <p:cNvSpPr/>
          <p:nvPr/>
        </p:nvSpPr>
        <p:spPr>
          <a:xfrm>
            <a:off x="335902" y="335900"/>
            <a:ext cx="5365102" cy="103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t>ATENUACIÓN POR ESPACIO LIBRE</a:t>
            </a:r>
          </a:p>
        </p:txBody>
      </p:sp>
      <p:pic>
        <p:nvPicPr>
          <p:cNvPr id="8" name="Imagen 7" descr="Imagen que contiene reloj, dibujo&#10;&#10;Descripción generada automáticamente">
            <a:extLst>
              <a:ext uri="{FF2B5EF4-FFF2-40B4-BE49-F238E27FC236}">
                <a16:creationId xmlns:a16="http://schemas.microsoft.com/office/drawing/2014/main" id="{C9632F88-E4BC-4AD1-9122-478524D3C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14" y="2451639"/>
            <a:ext cx="4406900" cy="3565889"/>
          </a:xfrm>
          <a:prstGeom prst="rect">
            <a:avLst/>
          </a:prstGeom>
        </p:spPr>
      </p:pic>
      <p:pic>
        <p:nvPicPr>
          <p:cNvPr id="10" name="Imagen 9" descr="Imagen que contiene reloj, monitor, computadora&#10;&#10;Descripción generada automáticamente">
            <a:extLst>
              <a:ext uri="{FF2B5EF4-FFF2-40B4-BE49-F238E27FC236}">
                <a16:creationId xmlns:a16="http://schemas.microsoft.com/office/drawing/2014/main" id="{AA45E497-C714-4AFB-8312-86151A0398FE}"/>
              </a:ext>
            </a:extLst>
          </p:cNvPr>
          <p:cNvPicPr>
            <a:picLocks noChangeAspect="1"/>
          </p:cNvPicPr>
          <p:nvPr/>
        </p:nvPicPr>
        <p:blipFill rotWithShape="1">
          <a:blip r:embed="rId3">
            <a:extLst>
              <a:ext uri="{28A0092B-C50C-407E-A947-70E740481C1C}">
                <a14:useLocalDpi xmlns:a14="http://schemas.microsoft.com/office/drawing/2010/main" val="0"/>
              </a:ext>
            </a:extLst>
          </a:blip>
          <a:srcRect l="9996" t="36526" r="13459" b="9596"/>
          <a:stretch/>
        </p:blipFill>
        <p:spPr>
          <a:xfrm rot="16200000">
            <a:off x="7333228" y="1998340"/>
            <a:ext cx="6857113" cy="2860431"/>
          </a:xfrm>
          <a:prstGeom prst="rect">
            <a:avLst/>
          </a:prstGeom>
        </p:spPr>
      </p:pic>
      <p:cxnSp>
        <p:nvCxnSpPr>
          <p:cNvPr id="12" name="Conector recto de flecha 11">
            <a:extLst>
              <a:ext uri="{FF2B5EF4-FFF2-40B4-BE49-F238E27FC236}">
                <a16:creationId xmlns:a16="http://schemas.microsoft.com/office/drawing/2014/main" id="{0E38D24B-2E45-4A15-94F4-86AA828A98BF}"/>
              </a:ext>
            </a:extLst>
          </p:cNvPr>
          <p:cNvCxnSpPr>
            <a:cxnSpLocks/>
          </p:cNvCxnSpPr>
          <p:nvPr/>
        </p:nvCxnSpPr>
        <p:spPr>
          <a:xfrm flipV="1">
            <a:off x="1688837" y="2451639"/>
            <a:ext cx="1113453" cy="87938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F4DA0624-4F11-49F1-8F96-4946356A97B7}"/>
              </a:ext>
            </a:extLst>
          </p:cNvPr>
          <p:cNvSpPr txBox="1"/>
          <p:nvPr/>
        </p:nvSpPr>
        <p:spPr>
          <a:xfrm rot="19552029">
            <a:off x="1605355" y="2538411"/>
            <a:ext cx="1034257" cy="461665"/>
          </a:xfrm>
          <a:prstGeom prst="rect">
            <a:avLst/>
          </a:prstGeom>
          <a:noFill/>
        </p:spPr>
        <p:txBody>
          <a:bodyPr wrap="none" rtlCol="0">
            <a:spAutoFit/>
          </a:bodyPr>
          <a:lstStyle/>
          <a:p>
            <a:r>
              <a:rPr lang="en-US" sz="2400" b="1" dirty="0">
                <a:solidFill>
                  <a:schemeClr val="accent1"/>
                </a:solidFill>
              </a:rPr>
              <a:t>d</a:t>
            </a:r>
            <a:r>
              <a:rPr lang="es-AR" sz="2400" b="1" dirty="0">
                <a:solidFill>
                  <a:schemeClr val="accent1"/>
                </a:solidFill>
              </a:rPr>
              <a:t> &gt;&gt;&gt;&gt;</a:t>
            </a:r>
          </a:p>
        </p:txBody>
      </p:sp>
      <p:sp>
        <p:nvSpPr>
          <p:cNvPr id="16" name="CuadroTexto 15">
            <a:extLst>
              <a:ext uri="{FF2B5EF4-FFF2-40B4-BE49-F238E27FC236}">
                <a16:creationId xmlns:a16="http://schemas.microsoft.com/office/drawing/2014/main" id="{57BD89F1-FFDB-4E56-9858-1F574946B774}"/>
              </a:ext>
            </a:extLst>
          </p:cNvPr>
          <p:cNvSpPr txBox="1"/>
          <p:nvPr/>
        </p:nvSpPr>
        <p:spPr>
          <a:xfrm>
            <a:off x="3073578" y="3629334"/>
            <a:ext cx="1683794" cy="707886"/>
          </a:xfrm>
          <a:prstGeom prst="rect">
            <a:avLst/>
          </a:prstGeom>
          <a:noFill/>
        </p:spPr>
        <p:txBody>
          <a:bodyPr wrap="none" rtlCol="0">
            <a:spAutoFit/>
          </a:bodyPr>
          <a:lstStyle/>
          <a:p>
            <a:pPr algn="ctr"/>
            <a:r>
              <a:rPr lang="es-AR" sz="2000" b="1" dirty="0">
                <a:solidFill>
                  <a:schemeClr val="accent1"/>
                </a:solidFill>
              </a:rPr>
              <a:t>Trayectoria</a:t>
            </a:r>
          </a:p>
          <a:p>
            <a:pPr algn="ctr"/>
            <a:r>
              <a:rPr lang="es-AR" sz="2000" b="1" dirty="0">
                <a:solidFill>
                  <a:schemeClr val="accent1"/>
                </a:solidFill>
              </a:rPr>
              <a:t>unidireccional</a:t>
            </a:r>
          </a:p>
        </p:txBody>
      </p:sp>
      <p:grpSp>
        <p:nvGrpSpPr>
          <p:cNvPr id="22" name="Grupo 21">
            <a:extLst>
              <a:ext uri="{FF2B5EF4-FFF2-40B4-BE49-F238E27FC236}">
                <a16:creationId xmlns:a16="http://schemas.microsoft.com/office/drawing/2014/main" id="{6CF57313-F433-44B9-8696-D2FCE7224713}"/>
              </a:ext>
            </a:extLst>
          </p:cNvPr>
          <p:cNvGrpSpPr/>
          <p:nvPr/>
        </p:nvGrpSpPr>
        <p:grpSpPr>
          <a:xfrm>
            <a:off x="5937380" y="2870603"/>
            <a:ext cx="2858247" cy="1517462"/>
            <a:chOff x="5917154" y="3224546"/>
            <a:chExt cx="2858247" cy="1517462"/>
          </a:xfrm>
        </p:grpSpPr>
        <p:sp>
          <p:nvSpPr>
            <p:cNvPr id="21" name="Rectángulo 20">
              <a:extLst>
                <a:ext uri="{FF2B5EF4-FFF2-40B4-BE49-F238E27FC236}">
                  <a16:creationId xmlns:a16="http://schemas.microsoft.com/office/drawing/2014/main" id="{D0D118A9-8859-40A3-8963-EE2C087F9B1E}"/>
                </a:ext>
              </a:extLst>
            </p:cNvPr>
            <p:cNvSpPr/>
            <p:nvPr/>
          </p:nvSpPr>
          <p:spPr>
            <a:xfrm>
              <a:off x="5917154" y="3224546"/>
              <a:ext cx="2858247" cy="1517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59B76F79-DC2F-4DBD-83D0-74F71F37474F}"/>
                    </a:ext>
                  </a:extLst>
                </p:cNvPr>
                <p:cNvSpPr txBox="1"/>
                <p:nvPr/>
              </p:nvSpPr>
              <p:spPr>
                <a:xfrm>
                  <a:off x="6096000" y="3477690"/>
                  <a:ext cx="2500556" cy="303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b="1" i="1" smtClean="0">
                                <a:solidFill>
                                  <a:schemeClr val="bg1"/>
                                </a:solidFill>
                                <a:latin typeface="Cambria Math" panose="02040503050406030204" pitchFamily="18" charset="0"/>
                              </a:rPr>
                            </m:ctrlPr>
                          </m:sSubPr>
                          <m:e>
                            <m:r>
                              <a:rPr lang="es-AR" b="1" i="1" smtClean="0">
                                <a:solidFill>
                                  <a:schemeClr val="bg1"/>
                                </a:solidFill>
                                <a:latin typeface="Cambria Math" panose="02040503050406030204" pitchFamily="18" charset="0"/>
                              </a:rPr>
                              <m:t>𝑭</m:t>
                            </m:r>
                          </m:e>
                          <m:sub>
                            <m:r>
                              <a:rPr lang="es-AR" b="1" i="1" smtClean="0">
                                <a:solidFill>
                                  <a:schemeClr val="bg1"/>
                                </a:solidFill>
                                <a:latin typeface="Cambria Math" panose="02040503050406030204" pitchFamily="18" charset="0"/>
                              </a:rPr>
                              <m:t>𝒄𝒆𝒏𝒕𝒓</m:t>
                            </m:r>
                            <m:r>
                              <a:rPr lang="es-AR" b="1" i="1" smtClean="0">
                                <a:solidFill>
                                  <a:schemeClr val="bg1"/>
                                </a:solidFill>
                                <a:latin typeface="Cambria Math" panose="02040503050406030204" pitchFamily="18" charset="0"/>
                              </a:rPr>
                              <m:t>í</m:t>
                            </m:r>
                            <m:r>
                              <a:rPr lang="es-AR" b="1" i="1" smtClean="0">
                                <a:solidFill>
                                  <a:schemeClr val="bg1"/>
                                </a:solidFill>
                                <a:latin typeface="Cambria Math" panose="02040503050406030204" pitchFamily="18" charset="0"/>
                              </a:rPr>
                              <m:t>𝒑𝒆𝒕𝒂</m:t>
                            </m:r>
                          </m:sub>
                        </m:sSub>
                        <m:r>
                          <a:rPr lang="en-US" b="1" i="1" smtClean="0">
                            <a:solidFill>
                              <a:schemeClr val="bg1"/>
                            </a:solidFill>
                            <a:latin typeface="Cambria Math" panose="02040503050406030204" pitchFamily="18" charset="0"/>
                          </a:rPr>
                          <m:t>= </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𝑭</m:t>
                            </m:r>
                          </m:e>
                          <m:sub>
                            <m:r>
                              <a:rPr lang="en-US" b="1" i="1" smtClean="0">
                                <a:solidFill>
                                  <a:schemeClr val="bg1"/>
                                </a:solidFill>
                                <a:latin typeface="Cambria Math" panose="02040503050406030204" pitchFamily="18" charset="0"/>
                              </a:rPr>
                              <m:t>𝒄𝒆𝒏𝒕𝒓</m:t>
                            </m:r>
                            <m:r>
                              <a:rPr lang="es-AR" b="1" i="1" smtClean="0">
                                <a:solidFill>
                                  <a:schemeClr val="bg1"/>
                                </a:solidFill>
                                <a:latin typeface="Cambria Math" panose="02040503050406030204" pitchFamily="18" charset="0"/>
                              </a:rPr>
                              <m:t>í</m:t>
                            </m:r>
                            <m:r>
                              <a:rPr lang="es-AR" b="1" i="1" smtClean="0">
                                <a:solidFill>
                                  <a:schemeClr val="bg1"/>
                                </a:solidFill>
                                <a:latin typeface="Cambria Math" panose="02040503050406030204" pitchFamily="18" charset="0"/>
                              </a:rPr>
                              <m:t>𝒇𝒖𝒈𝒂</m:t>
                            </m:r>
                          </m:sub>
                        </m:sSub>
                      </m:oMath>
                    </m:oMathPara>
                  </a14:m>
                  <a:endParaRPr lang="es-AR" b="1" dirty="0"/>
                </a:p>
              </p:txBody>
            </p:sp>
          </mc:Choice>
          <mc:Fallback xmlns="">
            <p:sp>
              <p:nvSpPr>
                <p:cNvPr id="19" name="CuadroTexto 18">
                  <a:extLst>
                    <a:ext uri="{FF2B5EF4-FFF2-40B4-BE49-F238E27FC236}">
                      <a16:creationId xmlns:a16="http://schemas.microsoft.com/office/drawing/2014/main" id="{59B76F79-DC2F-4DBD-83D0-74F71F37474F}"/>
                    </a:ext>
                  </a:extLst>
                </p:cNvPr>
                <p:cNvSpPr txBox="1">
                  <a:spLocks noRot="1" noChangeAspect="1" noMove="1" noResize="1" noEditPoints="1" noAdjustHandles="1" noChangeArrowheads="1" noChangeShapeType="1" noTextEdit="1"/>
                </p:cNvSpPr>
                <p:nvPr/>
              </p:nvSpPr>
              <p:spPr>
                <a:xfrm>
                  <a:off x="6096000" y="3477690"/>
                  <a:ext cx="2500556" cy="303288"/>
                </a:xfrm>
                <a:prstGeom prst="rect">
                  <a:avLst/>
                </a:prstGeom>
                <a:blipFill>
                  <a:blip r:embed="rId4"/>
                  <a:stretch>
                    <a:fillRect l="-1703" r="-1460" b="-28000"/>
                  </a:stretch>
                </a:blipFill>
              </p:spPr>
              <p:txBody>
                <a:bodyPr/>
                <a:lstStyle/>
                <a:p>
                  <a:r>
                    <a:rPr lang="es-AR">
                      <a:noFill/>
                    </a:rPr>
                    <a:t> </a:t>
                  </a:r>
                </a:p>
              </p:txBody>
            </p:sp>
          </mc:Fallback>
        </mc:AlternateContent>
        <p:sp>
          <p:nvSpPr>
            <p:cNvPr id="20" name="Rectángulo: esquinas redondeadas 19">
              <a:extLst>
                <a:ext uri="{FF2B5EF4-FFF2-40B4-BE49-F238E27FC236}">
                  <a16:creationId xmlns:a16="http://schemas.microsoft.com/office/drawing/2014/main" id="{98F02A90-AE7D-4138-845B-F35B3AD47CB9}"/>
                </a:ext>
              </a:extLst>
            </p:cNvPr>
            <p:cNvSpPr/>
            <p:nvPr/>
          </p:nvSpPr>
          <p:spPr>
            <a:xfrm>
              <a:off x="6486933" y="4000471"/>
              <a:ext cx="1679511" cy="43969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b="1" dirty="0"/>
                <a:t>d = 35.850 km</a:t>
              </a:r>
            </a:p>
          </p:txBody>
        </p:sp>
      </p:grpSp>
      <p:sp>
        <p:nvSpPr>
          <p:cNvPr id="23" name="CuadroTexto 22">
            <a:extLst>
              <a:ext uri="{FF2B5EF4-FFF2-40B4-BE49-F238E27FC236}">
                <a16:creationId xmlns:a16="http://schemas.microsoft.com/office/drawing/2014/main" id="{FDC86320-E683-4B2D-B869-9F484047D787}"/>
              </a:ext>
            </a:extLst>
          </p:cNvPr>
          <p:cNvSpPr txBox="1"/>
          <p:nvPr/>
        </p:nvSpPr>
        <p:spPr>
          <a:xfrm>
            <a:off x="5001208" y="5563904"/>
            <a:ext cx="3794419" cy="707886"/>
          </a:xfrm>
          <a:prstGeom prst="rect">
            <a:avLst/>
          </a:prstGeom>
          <a:noFill/>
        </p:spPr>
        <p:txBody>
          <a:bodyPr wrap="square" rtlCol="0">
            <a:spAutoFit/>
          </a:bodyPr>
          <a:lstStyle/>
          <a:p>
            <a:pPr algn="r"/>
            <a:r>
              <a:rPr lang="es-AR" sz="2000" b="1" dirty="0"/>
              <a:t>El problema de la televisión satelital es vencer esa atenuación</a:t>
            </a:r>
          </a:p>
        </p:txBody>
      </p:sp>
      <p:sp>
        <p:nvSpPr>
          <p:cNvPr id="24" name="CuadroTexto 23">
            <a:extLst>
              <a:ext uri="{FF2B5EF4-FFF2-40B4-BE49-F238E27FC236}">
                <a16:creationId xmlns:a16="http://schemas.microsoft.com/office/drawing/2014/main" id="{9D4EAB8F-AEFA-4F39-AD7A-670E4BE7A25E}"/>
              </a:ext>
            </a:extLst>
          </p:cNvPr>
          <p:cNvSpPr txBox="1"/>
          <p:nvPr/>
        </p:nvSpPr>
        <p:spPr>
          <a:xfrm rot="19552029">
            <a:off x="1841797" y="2524288"/>
            <a:ext cx="561372" cy="461665"/>
          </a:xfrm>
          <a:prstGeom prst="rect">
            <a:avLst/>
          </a:prstGeom>
          <a:noFill/>
        </p:spPr>
        <p:txBody>
          <a:bodyPr wrap="none" rtlCol="0">
            <a:spAutoFit/>
          </a:bodyPr>
          <a:lstStyle/>
          <a:p>
            <a:r>
              <a:rPr lang="en-US" sz="2400" b="1" dirty="0">
                <a:solidFill>
                  <a:schemeClr val="accent1"/>
                </a:solidFill>
              </a:rPr>
              <a:t>d</a:t>
            </a:r>
            <a:r>
              <a:rPr lang="es-AR" sz="2400" b="1" dirty="0">
                <a:solidFill>
                  <a:schemeClr val="accent1"/>
                </a:solidFill>
              </a:rPr>
              <a:t> ?</a:t>
            </a:r>
          </a:p>
        </p:txBody>
      </p:sp>
      <p:sp>
        <p:nvSpPr>
          <p:cNvPr id="25" name="CuadroTexto 24">
            <a:extLst>
              <a:ext uri="{FF2B5EF4-FFF2-40B4-BE49-F238E27FC236}">
                <a16:creationId xmlns:a16="http://schemas.microsoft.com/office/drawing/2014/main" id="{B6FBFBD1-311A-4E39-AA31-AA2B9EB0C43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accent1">
                    <a:lumMod val="75000"/>
                  </a:schemeClr>
                </a:solidFill>
              </a:rPr>
              <a:t>Jimena Baños y Rivas</a:t>
            </a:r>
          </a:p>
        </p:txBody>
      </p:sp>
    </p:spTree>
    <p:extLst>
      <p:ext uri="{BB962C8B-B14F-4D97-AF65-F5344CB8AC3E}">
        <p14:creationId xmlns:p14="http://schemas.microsoft.com/office/powerpoint/2010/main" val="30345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476721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8" y="0"/>
            <a:ext cx="4289698"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STREAM ADAPTATION</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16" name="CuadroTexto 15">
            <a:extLst>
              <a:ext uri="{FF2B5EF4-FFF2-40B4-BE49-F238E27FC236}">
                <a16:creationId xmlns:a16="http://schemas.microsoft.com/office/drawing/2014/main" id="{0ED0FCFC-62A8-4F87-BAC9-849BB42EAF3E}"/>
              </a:ext>
            </a:extLst>
          </p:cNvPr>
          <p:cNvSpPr txBox="1"/>
          <p:nvPr/>
        </p:nvSpPr>
        <p:spPr>
          <a:xfrm>
            <a:off x="431741" y="1550906"/>
            <a:ext cx="4301215" cy="1200329"/>
          </a:xfrm>
          <a:prstGeom prst="rect">
            <a:avLst/>
          </a:prstGeom>
          <a:noFill/>
        </p:spPr>
        <p:txBody>
          <a:bodyPr wrap="square" rtlCol="0">
            <a:spAutoFit/>
          </a:bodyPr>
          <a:lstStyle/>
          <a:p>
            <a:pPr algn="just"/>
            <a:r>
              <a:rPr lang="es-AR" dirty="0"/>
              <a:t>A la entrada del bloque se insertan bits de datos, y a la salida se obtiene una trama de banda base cuya longitud depende de la tasa de codificación seleccionada. </a:t>
            </a:r>
          </a:p>
        </p:txBody>
      </p:sp>
      <p:pic>
        <p:nvPicPr>
          <p:cNvPr id="4" name="Imagen 3">
            <a:extLst>
              <a:ext uri="{FF2B5EF4-FFF2-40B4-BE49-F238E27FC236}">
                <a16:creationId xmlns:a16="http://schemas.microsoft.com/office/drawing/2014/main" id="{BB561A85-2C0E-41B1-8AE0-B2DDA1454B07}"/>
              </a:ext>
            </a:extLst>
          </p:cNvPr>
          <p:cNvPicPr>
            <a:picLocks noChangeAspect="1"/>
          </p:cNvPicPr>
          <p:nvPr/>
        </p:nvPicPr>
        <p:blipFill>
          <a:blip r:embed="rId3"/>
          <a:stretch>
            <a:fillRect/>
          </a:stretch>
        </p:blipFill>
        <p:spPr>
          <a:xfrm>
            <a:off x="431741" y="3184557"/>
            <a:ext cx="6895545" cy="2199060"/>
          </a:xfrm>
          <a:prstGeom prst="rect">
            <a:avLst/>
          </a:prstGeom>
        </p:spPr>
      </p:pic>
      <p:sp>
        <p:nvSpPr>
          <p:cNvPr id="6" name="Elipse 5">
            <a:extLst>
              <a:ext uri="{FF2B5EF4-FFF2-40B4-BE49-F238E27FC236}">
                <a16:creationId xmlns:a16="http://schemas.microsoft.com/office/drawing/2014/main" id="{32509BEC-8EB7-487D-B501-9F4FB79F2518}"/>
              </a:ext>
            </a:extLst>
          </p:cNvPr>
          <p:cNvSpPr/>
          <p:nvPr/>
        </p:nvSpPr>
        <p:spPr>
          <a:xfrm>
            <a:off x="3645836" y="4456670"/>
            <a:ext cx="1087120" cy="32512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8" name="Imagen 7">
            <a:extLst>
              <a:ext uri="{FF2B5EF4-FFF2-40B4-BE49-F238E27FC236}">
                <a16:creationId xmlns:a16="http://schemas.microsoft.com/office/drawing/2014/main" id="{A6503FDE-5095-426A-B442-DD9B9A5252F5}"/>
              </a:ext>
            </a:extLst>
          </p:cNvPr>
          <p:cNvPicPr>
            <a:picLocks noChangeAspect="1"/>
          </p:cNvPicPr>
          <p:nvPr/>
        </p:nvPicPr>
        <p:blipFill>
          <a:blip r:embed="rId4"/>
          <a:stretch>
            <a:fillRect/>
          </a:stretch>
        </p:blipFill>
        <p:spPr>
          <a:xfrm>
            <a:off x="5058727" y="35836"/>
            <a:ext cx="1647825" cy="2295525"/>
          </a:xfrm>
          <a:prstGeom prst="rect">
            <a:avLst/>
          </a:prstGeom>
        </p:spPr>
      </p:pic>
      <p:sp>
        <p:nvSpPr>
          <p:cNvPr id="11" name="Rectángulo 10">
            <a:extLst>
              <a:ext uri="{FF2B5EF4-FFF2-40B4-BE49-F238E27FC236}">
                <a16:creationId xmlns:a16="http://schemas.microsoft.com/office/drawing/2014/main" id="{817112B8-B8F0-4D8C-83F9-EAA1DE9452EB}"/>
              </a:ext>
            </a:extLst>
          </p:cNvPr>
          <p:cNvSpPr/>
          <p:nvPr/>
        </p:nvSpPr>
        <p:spPr>
          <a:xfrm>
            <a:off x="5019039" y="3728720"/>
            <a:ext cx="2113281" cy="62484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E7ABEFF6-F5E0-4D6D-A3F8-54981C07B135}"/>
              </a:ext>
            </a:extLst>
          </p:cNvPr>
          <p:cNvSpPr/>
          <p:nvPr/>
        </p:nvSpPr>
        <p:spPr>
          <a:xfrm>
            <a:off x="579120" y="3738880"/>
            <a:ext cx="4439919" cy="6248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4B3CAD4B-6783-4F14-9888-5546A27BDAA8}"/>
              </a:ext>
            </a:extLst>
          </p:cNvPr>
          <p:cNvSpPr/>
          <p:nvPr/>
        </p:nvSpPr>
        <p:spPr>
          <a:xfrm>
            <a:off x="5356860" y="35836"/>
            <a:ext cx="1318260" cy="170533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2" name="Rectángulo 11">
            <a:extLst>
              <a:ext uri="{FF2B5EF4-FFF2-40B4-BE49-F238E27FC236}">
                <a16:creationId xmlns:a16="http://schemas.microsoft.com/office/drawing/2014/main" id="{A689BDA0-D457-4DEB-9DA9-B51F432BD888}"/>
              </a:ext>
            </a:extLst>
          </p:cNvPr>
          <p:cNvSpPr/>
          <p:nvPr/>
        </p:nvSpPr>
        <p:spPr>
          <a:xfrm>
            <a:off x="6069330" y="696686"/>
            <a:ext cx="539814" cy="5765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CuadroTexto 17">
            <a:extLst>
              <a:ext uri="{FF2B5EF4-FFF2-40B4-BE49-F238E27FC236}">
                <a16:creationId xmlns:a16="http://schemas.microsoft.com/office/drawing/2014/main" id="{3EEECB66-1FA3-4B7A-91EF-7E888DAFEE60}"/>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53447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1" grpId="1" animBg="1"/>
      <p:bldP spid="17" grpId="0" animBg="1"/>
      <p:bldP spid="17" grpId="1" animBg="1"/>
      <p:bldP spid="13"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pic>
        <p:nvPicPr>
          <p:cNvPr id="8" name="Imagen 7">
            <a:extLst>
              <a:ext uri="{FF2B5EF4-FFF2-40B4-BE49-F238E27FC236}">
                <a16:creationId xmlns:a16="http://schemas.microsoft.com/office/drawing/2014/main" id="{D62AAA9F-1D96-4792-9FB4-D8D18D837B38}"/>
              </a:ext>
            </a:extLst>
          </p:cNvPr>
          <p:cNvPicPr>
            <a:picLocks noChangeAspect="1"/>
          </p:cNvPicPr>
          <p:nvPr/>
        </p:nvPicPr>
        <p:blipFill>
          <a:blip r:embed="rId3"/>
          <a:stretch>
            <a:fillRect/>
          </a:stretch>
        </p:blipFill>
        <p:spPr>
          <a:xfrm>
            <a:off x="490912" y="1018796"/>
            <a:ext cx="8000738" cy="5078313"/>
          </a:xfrm>
          <a:prstGeom prst="rect">
            <a:avLst/>
          </a:prstGeom>
        </p:spPr>
      </p:pic>
      <p:sp>
        <p:nvSpPr>
          <p:cNvPr id="11" name="Paralelogramo 10">
            <a:extLst>
              <a:ext uri="{FF2B5EF4-FFF2-40B4-BE49-F238E27FC236}">
                <a16:creationId xmlns:a16="http://schemas.microsoft.com/office/drawing/2014/main" id="{E3A294EB-06D9-4761-A8C7-D92177AE2CB6}"/>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2" name="Paralelogramo 11">
            <a:extLst>
              <a:ext uri="{FF2B5EF4-FFF2-40B4-BE49-F238E27FC236}">
                <a16:creationId xmlns:a16="http://schemas.microsoft.com/office/drawing/2014/main" id="{25A6EDC4-783D-4C4F-AE17-7597C4FC9FDF}"/>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sp>
        <p:nvSpPr>
          <p:cNvPr id="2" name="Rectángulo 1">
            <a:extLst>
              <a:ext uri="{FF2B5EF4-FFF2-40B4-BE49-F238E27FC236}">
                <a16:creationId xmlns:a16="http://schemas.microsoft.com/office/drawing/2014/main" id="{4211CAE3-648B-4054-A5F8-B2C37039C7DB}"/>
              </a:ext>
            </a:extLst>
          </p:cNvPr>
          <p:cNvSpPr/>
          <p:nvPr/>
        </p:nvSpPr>
        <p:spPr>
          <a:xfrm>
            <a:off x="867507" y="1252806"/>
            <a:ext cx="5498123" cy="16881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DC64804D-DEB0-4B4F-9A2C-CC28C321A6B1}"/>
              </a:ext>
            </a:extLst>
          </p:cNvPr>
          <p:cNvSpPr/>
          <p:nvPr/>
        </p:nvSpPr>
        <p:spPr>
          <a:xfrm>
            <a:off x="1137138" y="3259015"/>
            <a:ext cx="1266093" cy="162540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F12194B8-247E-47A0-BB42-AE414B6D8905}"/>
              </a:ext>
            </a:extLst>
          </p:cNvPr>
          <p:cNvSpPr/>
          <p:nvPr/>
        </p:nvSpPr>
        <p:spPr>
          <a:xfrm>
            <a:off x="2461260" y="3252879"/>
            <a:ext cx="2244090" cy="163154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599AF6C6-58C9-48CD-A273-DB74200510B8}"/>
              </a:ext>
            </a:extLst>
          </p:cNvPr>
          <p:cNvSpPr/>
          <p:nvPr/>
        </p:nvSpPr>
        <p:spPr>
          <a:xfrm>
            <a:off x="4773930" y="2979420"/>
            <a:ext cx="834390" cy="18745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3D9A8A6C-C7BE-4B09-860A-F3739694815C}"/>
              </a:ext>
            </a:extLst>
          </p:cNvPr>
          <p:cNvSpPr/>
          <p:nvPr/>
        </p:nvSpPr>
        <p:spPr>
          <a:xfrm>
            <a:off x="5650231" y="2979420"/>
            <a:ext cx="1281166" cy="1905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F0B1E1A3-1DB8-4F5C-981E-A28E0D17207E}"/>
              </a:ext>
            </a:extLst>
          </p:cNvPr>
          <p:cNvSpPr/>
          <p:nvPr/>
        </p:nvSpPr>
        <p:spPr>
          <a:xfrm>
            <a:off x="7006590" y="2987040"/>
            <a:ext cx="956310" cy="1905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34B1DB1A-0147-4D25-ABDD-F7D9C182CFE2}"/>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4002209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7" y="0"/>
            <a:ext cx="5347366"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490752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CODIFICACIÓN DE CANAL</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 name="CuadroTexto 1">
            <a:extLst>
              <a:ext uri="{FF2B5EF4-FFF2-40B4-BE49-F238E27FC236}">
                <a16:creationId xmlns:a16="http://schemas.microsoft.com/office/drawing/2014/main" id="{E952F488-36EB-4AE3-B503-162975524D4A}"/>
              </a:ext>
            </a:extLst>
          </p:cNvPr>
          <p:cNvSpPr txBox="1"/>
          <p:nvPr/>
        </p:nvSpPr>
        <p:spPr>
          <a:xfrm>
            <a:off x="757702" y="1386686"/>
            <a:ext cx="4155689" cy="400110"/>
          </a:xfrm>
          <a:prstGeom prst="rect">
            <a:avLst/>
          </a:prstGeom>
          <a:noFill/>
        </p:spPr>
        <p:txBody>
          <a:bodyPr wrap="none" rtlCol="0">
            <a:spAutoFit/>
          </a:bodyPr>
          <a:lstStyle/>
          <a:p>
            <a:r>
              <a:rPr lang="es-AR" sz="2000" dirty="0"/>
              <a:t>Entran BBFRAMES y salen FECFRAMES</a:t>
            </a:r>
          </a:p>
        </p:txBody>
      </p:sp>
      <p:pic>
        <p:nvPicPr>
          <p:cNvPr id="4" name="Imagen 3">
            <a:extLst>
              <a:ext uri="{FF2B5EF4-FFF2-40B4-BE49-F238E27FC236}">
                <a16:creationId xmlns:a16="http://schemas.microsoft.com/office/drawing/2014/main" id="{53857900-E689-437C-A665-F3A71E9FF036}"/>
              </a:ext>
            </a:extLst>
          </p:cNvPr>
          <p:cNvPicPr>
            <a:picLocks noChangeAspect="1"/>
          </p:cNvPicPr>
          <p:nvPr/>
        </p:nvPicPr>
        <p:blipFill>
          <a:blip r:embed="rId3"/>
          <a:stretch>
            <a:fillRect/>
          </a:stretch>
        </p:blipFill>
        <p:spPr>
          <a:xfrm>
            <a:off x="757702" y="2402681"/>
            <a:ext cx="6943725" cy="2962275"/>
          </a:xfrm>
          <a:prstGeom prst="rect">
            <a:avLst/>
          </a:prstGeom>
        </p:spPr>
      </p:pic>
      <p:sp>
        <p:nvSpPr>
          <p:cNvPr id="6" name="Rectángulo 5">
            <a:extLst>
              <a:ext uri="{FF2B5EF4-FFF2-40B4-BE49-F238E27FC236}">
                <a16:creationId xmlns:a16="http://schemas.microsoft.com/office/drawing/2014/main" id="{59F7A05C-1A58-4913-AE41-99197F402429}"/>
              </a:ext>
            </a:extLst>
          </p:cNvPr>
          <p:cNvSpPr/>
          <p:nvPr/>
        </p:nvSpPr>
        <p:spPr>
          <a:xfrm>
            <a:off x="983848" y="3634451"/>
            <a:ext cx="3958992" cy="55558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3237555D-FF49-491A-95E5-DD351D6088AC}"/>
              </a:ext>
            </a:extLst>
          </p:cNvPr>
          <p:cNvSpPr/>
          <p:nvPr/>
        </p:nvSpPr>
        <p:spPr>
          <a:xfrm>
            <a:off x="4942840" y="3634451"/>
            <a:ext cx="2418660" cy="55558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CuadroTexto 16">
            <a:extLst>
              <a:ext uri="{FF2B5EF4-FFF2-40B4-BE49-F238E27FC236}">
                <a16:creationId xmlns:a16="http://schemas.microsoft.com/office/drawing/2014/main" id="{55CD8EEE-C598-4564-859D-24EAE7E1B733}"/>
              </a:ext>
            </a:extLst>
          </p:cNvPr>
          <p:cNvSpPr txBox="1"/>
          <p:nvPr/>
        </p:nvSpPr>
        <p:spPr>
          <a:xfrm>
            <a:off x="757701" y="1840136"/>
            <a:ext cx="4566315" cy="400110"/>
          </a:xfrm>
          <a:prstGeom prst="rect">
            <a:avLst/>
          </a:prstGeom>
          <a:noFill/>
        </p:spPr>
        <p:txBody>
          <a:bodyPr wrap="none" rtlCol="0">
            <a:spAutoFit/>
          </a:bodyPr>
          <a:lstStyle/>
          <a:p>
            <a:r>
              <a:rPr lang="es-AR" sz="2000" dirty="0"/>
              <a:t>Se le agrega codificación interna y externa</a:t>
            </a:r>
          </a:p>
        </p:txBody>
      </p:sp>
      <p:sp>
        <p:nvSpPr>
          <p:cNvPr id="18" name="CuadroTexto 17">
            <a:extLst>
              <a:ext uri="{FF2B5EF4-FFF2-40B4-BE49-F238E27FC236}">
                <a16:creationId xmlns:a16="http://schemas.microsoft.com/office/drawing/2014/main" id="{B3E2C716-9FD8-4140-85CA-48D4807E405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81015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6076571"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5694608"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CODIFICACIÓN EXTERNA: BCH</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 name="CuadroTexto 1">
            <a:extLst>
              <a:ext uri="{FF2B5EF4-FFF2-40B4-BE49-F238E27FC236}">
                <a16:creationId xmlns:a16="http://schemas.microsoft.com/office/drawing/2014/main" id="{E952F488-36EB-4AE3-B503-162975524D4A}"/>
              </a:ext>
            </a:extLst>
          </p:cNvPr>
          <p:cNvSpPr txBox="1"/>
          <p:nvPr/>
        </p:nvSpPr>
        <p:spPr>
          <a:xfrm>
            <a:off x="3886200" y="1434197"/>
            <a:ext cx="3372265" cy="1631216"/>
          </a:xfrm>
          <a:prstGeom prst="rect">
            <a:avLst/>
          </a:prstGeom>
          <a:noFill/>
        </p:spPr>
        <p:txBody>
          <a:bodyPr wrap="square" rtlCol="0">
            <a:spAutoFit/>
          </a:bodyPr>
          <a:lstStyle/>
          <a:p>
            <a:pPr algn="ctr"/>
            <a:r>
              <a:rPr lang="es-AR" sz="2000" dirty="0"/>
              <a:t>Código cíclico multinivel que permite corregir múltiples patrones de errores aleatorios</a:t>
            </a:r>
          </a:p>
          <a:p>
            <a:pPr algn="ctr"/>
            <a:endParaRPr lang="es-AR" sz="2000" dirty="0"/>
          </a:p>
          <a:p>
            <a:pPr algn="ctr"/>
            <a:r>
              <a:rPr lang="es-AR" sz="2000" b="1" dirty="0"/>
              <a:t>(</a:t>
            </a:r>
            <a:r>
              <a:rPr lang="es-AR" sz="2000" b="1" dirty="0" err="1"/>
              <a:t>n,k</a:t>
            </a:r>
            <a:r>
              <a:rPr lang="es-AR" sz="2000" b="1" dirty="0"/>
              <a:t>)</a:t>
            </a:r>
          </a:p>
        </p:txBody>
      </p:sp>
      <p:pic>
        <p:nvPicPr>
          <p:cNvPr id="8" name="Imagen 7">
            <a:extLst>
              <a:ext uri="{FF2B5EF4-FFF2-40B4-BE49-F238E27FC236}">
                <a16:creationId xmlns:a16="http://schemas.microsoft.com/office/drawing/2014/main" id="{C5DEF6DE-E53A-4EF1-B05B-0ADE384F791C}"/>
              </a:ext>
            </a:extLst>
          </p:cNvPr>
          <p:cNvPicPr>
            <a:picLocks noChangeAspect="1"/>
          </p:cNvPicPr>
          <p:nvPr/>
        </p:nvPicPr>
        <p:blipFill>
          <a:blip r:embed="rId3"/>
          <a:stretch>
            <a:fillRect/>
          </a:stretch>
        </p:blipFill>
        <p:spPr>
          <a:xfrm>
            <a:off x="597053" y="885794"/>
            <a:ext cx="3086100" cy="2343150"/>
          </a:xfrm>
          <a:prstGeom prst="rect">
            <a:avLst/>
          </a:prstGeom>
        </p:spPr>
      </p:pic>
      <p:sp>
        <p:nvSpPr>
          <p:cNvPr id="12" name="Rectángulo 11">
            <a:extLst>
              <a:ext uri="{FF2B5EF4-FFF2-40B4-BE49-F238E27FC236}">
                <a16:creationId xmlns:a16="http://schemas.microsoft.com/office/drawing/2014/main" id="{257B7017-7A92-4D3E-82F8-69ACBF1C7CC5}"/>
              </a:ext>
            </a:extLst>
          </p:cNvPr>
          <p:cNvSpPr/>
          <p:nvPr/>
        </p:nvSpPr>
        <p:spPr>
          <a:xfrm>
            <a:off x="1724025" y="1558290"/>
            <a:ext cx="765810" cy="6743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4A617AC3-0134-4502-938E-0F4F7C5F7556}"/>
              </a:ext>
            </a:extLst>
          </p:cNvPr>
          <p:cNvSpPr/>
          <p:nvPr/>
        </p:nvSpPr>
        <p:spPr>
          <a:xfrm>
            <a:off x="800100" y="1558290"/>
            <a:ext cx="840105" cy="69151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044FFEDD-EEDE-4A0F-BCE6-23884551F737}"/>
              </a:ext>
            </a:extLst>
          </p:cNvPr>
          <p:cNvSpPr/>
          <p:nvPr/>
        </p:nvSpPr>
        <p:spPr>
          <a:xfrm>
            <a:off x="2520315" y="1577340"/>
            <a:ext cx="531495" cy="6743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B226783D-2DCE-4158-8DA6-8B29C8F073E6}"/>
                  </a:ext>
                </a:extLst>
              </p:cNvPr>
              <p:cNvSpPr txBox="1"/>
              <p:nvPr/>
            </p:nvSpPr>
            <p:spPr>
              <a:xfrm>
                <a:off x="800100" y="3629057"/>
                <a:ext cx="4133247" cy="928267"/>
              </a:xfrm>
              <a:prstGeom prst="rect">
                <a:avLst/>
              </a:prstGeom>
              <a:noFill/>
            </p:spPr>
            <p:txBody>
              <a:bodyPr wrap="none" rtlCol="0">
                <a:spAutoFit/>
              </a:bodyPr>
              <a:lstStyle/>
              <a:p>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panose="02040503050406030204" pitchFamily="18" charset="0"/>
                          </a:rPr>
                          <m:t>2</m:t>
                        </m:r>
                      </m:e>
                      <m:sup>
                        <m:r>
                          <a:rPr lang="es-AR" b="0" i="1" smtClean="0">
                            <a:latin typeface="Cambria Math" panose="02040503050406030204" pitchFamily="18" charset="0"/>
                          </a:rPr>
                          <m:t>𝑛</m:t>
                        </m:r>
                      </m:sup>
                    </m:sSup>
                    <m:r>
                      <a:rPr lang="es-AR" b="0" i="1" smtClean="0">
                        <a:latin typeface="Cambria Math" panose="02040503050406030204" pitchFamily="18" charset="0"/>
                      </a:rPr>
                      <m:t>:</m:t>
                    </m:r>
                  </m:oMath>
                </a14:m>
                <a:r>
                  <a:rPr lang="es-AR" dirty="0"/>
                  <a:t> cantidad de vectores (espacio)</a:t>
                </a:r>
              </a:p>
              <a:p>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panose="02040503050406030204" pitchFamily="18" charset="0"/>
                          </a:rPr>
                          <m:t>2</m:t>
                        </m:r>
                      </m:e>
                      <m:sup>
                        <m:r>
                          <a:rPr lang="es-AR" b="0" i="1" smtClean="0">
                            <a:latin typeface="Cambria Math" panose="02040503050406030204" pitchFamily="18" charset="0"/>
                          </a:rPr>
                          <m:t>𝑘</m:t>
                        </m:r>
                      </m:sup>
                    </m:sSup>
                    <m:r>
                      <a:rPr lang="es-AR" b="0" i="1" smtClean="0">
                        <a:latin typeface="Cambria Math" panose="02040503050406030204" pitchFamily="18" charset="0"/>
                      </a:rPr>
                      <m:t>:</m:t>
                    </m:r>
                  </m:oMath>
                </a14:m>
                <a:r>
                  <a:rPr lang="es-AR" dirty="0"/>
                  <a:t> cantidad de palabras o códigos válidos</a:t>
                </a:r>
              </a:p>
              <a:p>
                <a:endParaRPr lang="es-AR" dirty="0"/>
              </a:p>
            </p:txBody>
          </p:sp>
        </mc:Choice>
        <mc:Fallback xmlns="">
          <p:sp>
            <p:nvSpPr>
              <p:cNvPr id="18" name="CuadroTexto 17">
                <a:extLst>
                  <a:ext uri="{FF2B5EF4-FFF2-40B4-BE49-F238E27FC236}">
                    <a16:creationId xmlns:a16="http://schemas.microsoft.com/office/drawing/2014/main" id="{B226783D-2DCE-4158-8DA6-8B29C8F073E6}"/>
                  </a:ext>
                </a:extLst>
              </p:cNvPr>
              <p:cNvSpPr txBox="1">
                <a:spLocks noRot="1" noChangeAspect="1" noMove="1" noResize="1" noEditPoints="1" noAdjustHandles="1" noChangeArrowheads="1" noChangeShapeType="1" noTextEdit="1"/>
              </p:cNvSpPr>
              <p:nvPr/>
            </p:nvSpPr>
            <p:spPr>
              <a:xfrm>
                <a:off x="800100" y="3629057"/>
                <a:ext cx="4133247" cy="928267"/>
              </a:xfrm>
              <a:prstGeom prst="rect">
                <a:avLst/>
              </a:prstGeom>
              <a:blipFill>
                <a:blip r:embed="rId4"/>
                <a:stretch>
                  <a:fillRect t="-3268" r="-590"/>
                </a:stretch>
              </a:blipFill>
            </p:spPr>
            <p:txBody>
              <a:bodyPr/>
              <a:lstStyle/>
              <a:p>
                <a:r>
                  <a:rPr lang="es-AR">
                    <a:noFill/>
                  </a:rPr>
                  <a:t> </a:t>
                </a:r>
              </a:p>
            </p:txBody>
          </p:sp>
        </mc:Fallback>
      </mc:AlternateContent>
      <p:sp>
        <p:nvSpPr>
          <p:cNvPr id="21" name="Cerrar llave 20">
            <a:extLst>
              <a:ext uri="{FF2B5EF4-FFF2-40B4-BE49-F238E27FC236}">
                <a16:creationId xmlns:a16="http://schemas.microsoft.com/office/drawing/2014/main" id="{9DC71958-C58F-458D-8EFE-1160F73FC8E5}"/>
              </a:ext>
            </a:extLst>
          </p:cNvPr>
          <p:cNvSpPr/>
          <p:nvPr/>
        </p:nvSpPr>
        <p:spPr>
          <a:xfrm>
            <a:off x="4933347" y="3600761"/>
            <a:ext cx="127322" cy="754808"/>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2" name="CuadroTexto 21">
            <a:extLst>
              <a:ext uri="{FF2B5EF4-FFF2-40B4-BE49-F238E27FC236}">
                <a16:creationId xmlns:a16="http://schemas.microsoft.com/office/drawing/2014/main" id="{D633AC04-C131-4BEF-8D4B-CDD9CC385297}"/>
              </a:ext>
            </a:extLst>
          </p:cNvPr>
          <p:cNvSpPr txBox="1"/>
          <p:nvPr/>
        </p:nvSpPr>
        <p:spPr>
          <a:xfrm>
            <a:off x="5283122" y="3802924"/>
            <a:ext cx="833883" cy="369332"/>
          </a:xfrm>
          <a:prstGeom prst="rect">
            <a:avLst/>
          </a:prstGeom>
          <a:noFill/>
        </p:spPr>
        <p:txBody>
          <a:bodyPr wrap="none" rtlCol="0">
            <a:spAutoFit/>
          </a:bodyPr>
          <a:lstStyle/>
          <a:p>
            <a:r>
              <a:rPr lang="es-AR" b="1" dirty="0"/>
              <a:t>n-p = k</a:t>
            </a: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B6812C7C-EC88-4C2E-B66C-585C3FCF6834}"/>
                  </a:ext>
                </a:extLst>
              </p:cNvPr>
              <p:cNvSpPr txBox="1"/>
              <p:nvPr/>
            </p:nvSpPr>
            <p:spPr>
              <a:xfrm>
                <a:off x="800100" y="4656834"/>
                <a:ext cx="3795141" cy="369332"/>
              </a:xfrm>
              <a:prstGeom prst="rect">
                <a:avLst/>
              </a:prstGeom>
              <a:noFill/>
            </p:spPr>
            <p:txBody>
              <a:bodyPr wrap="none" rtlCol="0">
                <a:spAutoFit/>
              </a:bodyPr>
              <a:lstStyle/>
              <a:p>
                <a:r>
                  <a:rPr lang="es-AR" dirty="0"/>
                  <a:t>Palabra enviada: </a:t>
                </a:r>
                <a14:m>
                  <m:oMath xmlns:m="http://schemas.openxmlformats.org/officeDocument/2006/math">
                    <m:r>
                      <a:rPr lang="es-AR" i="1" dirty="0" smtClean="0">
                        <a:latin typeface="Cambria Math" panose="02040503050406030204" pitchFamily="18" charset="0"/>
                      </a:rPr>
                      <m:t>𝑈</m:t>
                    </m:r>
                    <m:d>
                      <m:dPr>
                        <m:ctrlPr>
                          <a:rPr lang="es-AR" i="1" dirty="0" smtClean="0">
                            <a:latin typeface="Cambria Math" panose="02040503050406030204" pitchFamily="18" charset="0"/>
                          </a:rPr>
                        </m:ctrlPr>
                      </m:dPr>
                      <m:e>
                        <m:r>
                          <a:rPr lang="es-AR" i="1" dirty="0" smtClean="0">
                            <a:latin typeface="Cambria Math" panose="02040503050406030204" pitchFamily="18" charset="0"/>
                          </a:rPr>
                          <m:t>𝑥</m:t>
                        </m:r>
                      </m:e>
                    </m:d>
                    <m:r>
                      <a:rPr lang="es-AR" i="1" dirty="0" smtClean="0">
                        <a:latin typeface="Cambria Math" panose="02040503050406030204" pitchFamily="18" charset="0"/>
                      </a:rPr>
                      <m:t>= </m:t>
                    </m:r>
                    <m:r>
                      <a:rPr lang="es-AR" i="1" dirty="0" smtClean="0">
                        <a:latin typeface="Cambria Math" panose="02040503050406030204" pitchFamily="18" charset="0"/>
                      </a:rPr>
                      <m:t>𝑚</m:t>
                    </m:r>
                    <m:d>
                      <m:dPr>
                        <m:ctrlPr>
                          <a:rPr lang="es-AR" i="1" dirty="0" smtClean="0">
                            <a:latin typeface="Cambria Math" panose="02040503050406030204" pitchFamily="18" charset="0"/>
                          </a:rPr>
                        </m:ctrlPr>
                      </m:dPr>
                      <m:e>
                        <m:r>
                          <a:rPr lang="es-AR" i="1" dirty="0" smtClean="0">
                            <a:latin typeface="Cambria Math" panose="02040503050406030204" pitchFamily="18" charset="0"/>
                          </a:rPr>
                          <m:t>𝑥</m:t>
                        </m:r>
                      </m:e>
                    </m:d>
                    <m:r>
                      <a:rPr lang="es-AR" i="1" dirty="0">
                        <a:latin typeface="Cambria Math" panose="02040503050406030204" pitchFamily="18" charset="0"/>
                        <a:ea typeface="Cambria Math" panose="02040503050406030204" pitchFamily="18" charset="0"/>
                      </a:rPr>
                      <m:t>∙</m:t>
                    </m:r>
                    <m:r>
                      <a:rPr lang="es-AR" b="0" i="1" dirty="0" smtClean="0">
                        <a:latin typeface="Cambria Math" panose="02040503050406030204" pitchFamily="18" charset="0"/>
                        <a:ea typeface="Cambria Math" panose="02040503050406030204" pitchFamily="18" charset="0"/>
                      </a:rPr>
                      <m:t>𝑔</m:t>
                    </m:r>
                    <m:r>
                      <a:rPr lang="es-AR" b="0" i="1" dirty="0" smtClean="0">
                        <a:latin typeface="Cambria Math" panose="02040503050406030204" pitchFamily="18" charset="0"/>
                        <a:ea typeface="Cambria Math" panose="02040503050406030204" pitchFamily="18" charset="0"/>
                      </a:rPr>
                      <m:t>(</m:t>
                    </m:r>
                    <m:r>
                      <a:rPr lang="es-AR" b="0" i="1" dirty="0" smtClean="0">
                        <a:latin typeface="Cambria Math" panose="02040503050406030204" pitchFamily="18" charset="0"/>
                        <a:ea typeface="Cambria Math" panose="02040503050406030204" pitchFamily="18" charset="0"/>
                      </a:rPr>
                      <m:t>𝑥</m:t>
                    </m:r>
                    <m:r>
                      <a:rPr lang="es-AR" b="0" i="1" dirty="0" smtClean="0">
                        <a:latin typeface="Cambria Math" panose="02040503050406030204" pitchFamily="18" charset="0"/>
                        <a:ea typeface="Cambria Math" panose="02040503050406030204" pitchFamily="18" charset="0"/>
                      </a:rPr>
                      <m:t>) </m:t>
                    </m:r>
                  </m:oMath>
                </a14:m>
                <a:endParaRPr lang="es-AR" dirty="0"/>
              </a:p>
            </p:txBody>
          </p:sp>
        </mc:Choice>
        <mc:Fallback xmlns="">
          <p:sp>
            <p:nvSpPr>
              <p:cNvPr id="23" name="CuadroTexto 22">
                <a:extLst>
                  <a:ext uri="{FF2B5EF4-FFF2-40B4-BE49-F238E27FC236}">
                    <a16:creationId xmlns:a16="http://schemas.microsoft.com/office/drawing/2014/main" id="{B6812C7C-EC88-4C2E-B66C-585C3FCF6834}"/>
                  </a:ext>
                </a:extLst>
              </p:cNvPr>
              <p:cNvSpPr txBox="1">
                <a:spLocks noRot="1" noChangeAspect="1" noMove="1" noResize="1" noEditPoints="1" noAdjustHandles="1" noChangeArrowheads="1" noChangeShapeType="1" noTextEdit="1"/>
              </p:cNvSpPr>
              <p:nvPr/>
            </p:nvSpPr>
            <p:spPr>
              <a:xfrm>
                <a:off x="800100" y="4656834"/>
                <a:ext cx="3795141" cy="369332"/>
              </a:xfrm>
              <a:prstGeom prst="rect">
                <a:avLst/>
              </a:prstGeom>
              <a:blipFill>
                <a:blip r:embed="rId5"/>
                <a:stretch>
                  <a:fillRect l="-1284" t="-9836" b="-2459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F97BF874-7D44-4774-947C-91ABF4318DD2}"/>
                  </a:ext>
                </a:extLst>
              </p:cNvPr>
              <p:cNvSpPr txBox="1"/>
              <p:nvPr/>
            </p:nvSpPr>
            <p:spPr>
              <a:xfrm>
                <a:off x="800100" y="5364956"/>
                <a:ext cx="6458365" cy="646331"/>
              </a:xfrm>
              <a:prstGeom prst="rect">
                <a:avLst/>
              </a:prstGeom>
              <a:noFill/>
            </p:spPr>
            <p:txBody>
              <a:bodyPr wrap="square" rtlCol="0">
                <a:spAutoFit/>
              </a:bodyPr>
              <a:lstStyle/>
              <a:p>
                <a:r>
                  <a:rPr lang="es-AR" dirty="0"/>
                  <a:t>Se agregan </a:t>
                </a:r>
                <a14:m>
                  <m:oMath xmlns:m="http://schemas.openxmlformats.org/officeDocument/2006/math">
                    <m:r>
                      <a:rPr lang="es-AR" b="0" i="0" dirty="0" smtClean="0">
                        <a:latin typeface="Cambria Math" panose="02040503050406030204" pitchFamily="18" charset="0"/>
                      </a:rPr>
                      <m:t>(</m:t>
                    </m:r>
                    <m:sSub>
                      <m:sSubPr>
                        <m:ctrlPr>
                          <a:rPr lang="es-AR" b="0" i="1" dirty="0" smtClean="0">
                            <a:latin typeface="Cambria Math" panose="02040503050406030204" pitchFamily="18" charset="0"/>
                          </a:rPr>
                        </m:ctrlPr>
                      </m:sSubPr>
                      <m:e>
                        <m:r>
                          <a:rPr lang="es-AR" b="0" i="1" dirty="0" smtClean="0">
                            <a:latin typeface="Cambria Math" panose="02040503050406030204" pitchFamily="18" charset="0"/>
                          </a:rPr>
                          <m:t>𝑁</m:t>
                        </m:r>
                      </m:e>
                      <m:sub>
                        <m:r>
                          <a:rPr lang="es-AR" b="0" i="1" dirty="0" smtClean="0">
                            <a:latin typeface="Cambria Math" panose="02040503050406030204" pitchFamily="18" charset="0"/>
                          </a:rPr>
                          <m:t>𝑏𝑐h</m:t>
                        </m:r>
                      </m:sub>
                    </m:sSub>
                    <m:r>
                      <a:rPr lang="es-AR" b="0" i="1" dirty="0" smtClean="0">
                        <a:latin typeface="Cambria Math" panose="02040503050406030204" pitchFamily="18" charset="0"/>
                      </a:rPr>
                      <m:t>−</m:t>
                    </m:r>
                    <m:sSub>
                      <m:sSubPr>
                        <m:ctrlPr>
                          <a:rPr lang="es-AR" b="0" i="1" dirty="0" smtClean="0">
                            <a:latin typeface="Cambria Math" panose="02040503050406030204" pitchFamily="18" charset="0"/>
                          </a:rPr>
                        </m:ctrlPr>
                      </m:sSubPr>
                      <m:e>
                        <m:r>
                          <a:rPr lang="es-AR" b="0" i="1" dirty="0" smtClean="0">
                            <a:latin typeface="Cambria Math" panose="02040503050406030204" pitchFamily="18" charset="0"/>
                          </a:rPr>
                          <m:t>𝐾</m:t>
                        </m:r>
                      </m:e>
                      <m:sub>
                        <m:r>
                          <a:rPr lang="es-AR" b="0" i="1" dirty="0" smtClean="0">
                            <a:latin typeface="Cambria Math" panose="02040503050406030204" pitchFamily="18" charset="0"/>
                          </a:rPr>
                          <m:t>𝑏𝑐h</m:t>
                        </m:r>
                      </m:sub>
                    </m:sSub>
                    <m:r>
                      <a:rPr lang="es-AR" b="0" i="0" dirty="0" smtClean="0">
                        <a:latin typeface="Cambria Math" panose="02040503050406030204" pitchFamily="18" charset="0"/>
                      </a:rPr>
                      <m:t>)</m:t>
                    </m:r>
                    <m:r>
                      <a:rPr lang="es-AR" i="1" dirty="0" smtClean="0">
                        <a:latin typeface="Cambria Math" panose="02040503050406030204" pitchFamily="18" charset="0"/>
                      </a:rPr>
                      <m:t> </m:t>
                    </m:r>
                  </m:oMath>
                </a14:m>
                <a:r>
                  <a:rPr lang="es-AR" dirty="0"/>
                  <a:t>bits de redundancia, pudiendo corregir hasta t errores.</a:t>
                </a:r>
              </a:p>
            </p:txBody>
          </p:sp>
        </mc:Choice>
        <mc:Fallback xmlns="">
          <p:sp>
            <p:nvSpPr>
              <p:cNvPr id="24" name="CuadroTexto 23">
                <a:extLst>
                  <a:ext uri="{FF2B5EF4-FFF2-40B4-BE49-F238E27FC236}">
                    <a16:creationId xmlns:a16="http://schemas.microsoft.com/office/drawing/2014/main" id="{F97BF874-7D44-4774-947C-91ABF4318DD2}"/>
                  </a:ext>
                </a:extLst>
              </p:cNvPr>
              <p:cNvSpPr txBox="1">
                <a:spLocks noRot="1" noChangeAspect="1" noMove="1" noResize="1" noEditPoints="1" noAdjustHandles="1" noChangeArrowheads="1" noChangeShapeType="1" noTextEdit="1"/>
              </p:cNvSpPr>
              <p:nvPr/>
            </p:nvSpPr>
            <p:spPr>
              <a:xfrm>
                <a:off x="800100" y="5364956"/>
                <a:ext cx="6458365" cy="646331"/>
              </a:xfrm>
              <a:prstGeom prst="rect">
                <a:avLst/>
              </a:prstGeom>
              <a:blipFill>
                <a:blip r:embed="rId6"/>
                <a:stretch>
                  <a:fillRect l="-755" t="-4717" b="-14151"/>
                </a:stretch>
              </a:blipFill>
            </p:spPr>
            <p:txBody>
              <a:bodyPr/>
              <a:lstStyle/>
              <a:p>
                <a:r>
                  <a:rPr lang="es-AR">
                    <a:noFill/>
                  </a:rPr>
                  <a:t> </a:t>
                </a:r>
              </a:p>
            </p:txBody>
          </p:sp>
        </mc:Fallback>
      </mc:AlternateContent>
      <p:grpSp>
        <p:nvGrpSpPr>
          <p:cNvPr id="37" name="Grupo 36">
            <a:extLst>
              <a:ext uri="{FF2B5EF4-FFF2-40B4-BE49-F238E27FC236}">
                <a16:creationId xmlns:a16="http://schemas.microsoft.com/office/drawing/2014/main" id="{0E1AD008-80C4-4379-B7A7-18CD4E83D69E}"/>
              </a:ext>
            </a:extLst>
          </p:cNvPr>
          <p:cNvGrpSpPr/>
          <p:nvPr/>
        </p:nvGrpSpPr>
        <p:grpSpPr>
          <a:xfrm>
            <a:off x="393539" y="845923"/>
            <a:ext cx="7797367" cy="5854585"/>
            <a:chOff x="393539" y="845923"/>
            <a:chExt cx="7797367" cy="5854585"/>
          </a:xfrm>
        </p:grpSpPr>
        <p:sp>
          <p:nvSpPr>
            <p:cNvPr id="38" name="Rectángulo 37">
              <a:extLst>
                <a:ext uri="{FF2B5EF4-FFF2-40B4-BE49-F238E27FC236}">
                  <a16:creationId xmlns:a16="http://schemas.microsoft.com/office/drawing/2014/main" id="{76E5114B-FF9A-4E8D-8A54-145D557CF8E6}"/>
                </a:ext>
              </a:extLst>
            </p:cNvPr>
            <p:cNvSpPr/>
            <p:nvPr/>
          </p:nvSpPr>
          <p:spPr>
            <a:xfrm>
              <a:off x="393539" y="845923"/>
              <a:ext cx="7797367" cy="5854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39" name="Imagen 38">
              <a:extLst>
                <a:ext uri="{FF2B5EF4-FFF2-40B4-BE49-F238E27FC236}">
                  <a16:creationId xmlns:a16="http://schemas.microsoft.com/office/drawing/2014/main" id="{7FBF6734-5DB0-40E9-865A-F7BB45689BB2}"/>
                </a:ext>
              </a:extLst>
            </p:cNvPr>
            <p:cNvPicPr>
              <a:picLocks noChangeAspect="1"/>
            </p:cNvPicPr>
            <p:nvPr/>
          </p:nvPicPr>
          <p:blipFill rotWithShape="1">
            <a:blip r:embed="rId7"/>
            <a:srcRect b="52023"/>
            <a:stretch/>
          </p:blipFill>
          <p:spPr>
            <a:xfrm>
              <a:off x="613742" y="999743"/>
              <a:ext cx="4669380" cy="2803181"/>
            </a:xfrm>
            <a:prstGeom prst="rect">
              <a:avLst/>
            </a:prstGeom>
          </p:spPr>
        </p:pic>
        <p:pic>
          <p:nvPicPr>
            <p:cNvPr id="40" name="Imagen 39">
              <a:extLst>
                <a:ext uri="{FF2B5EF4-FFF2-40B4-BE49-F238E27FC236}">
                  <a16:creationId xmlns:a16="http://schemas.microsoft.com/office/drawing/2014/main" id="{0798EC8A-7A55-45F0-B309-EF6AAD0550E9}"/>
                </a:ext>
              </a:extLst>
            </p:cNvPr>
            <p:cNvPicPr>
              <a:picLocks noChangeAspect="1"/>
            </p:cNvPicPr>
            <p:nvPr/>
          </p:nvPicPr>
          <p:blipFill rotWithShape="1">
            <a:blip r:embed="rId7"/>
            <a:srcRect t="51183" b="786"/>
            <a:stretch/>
          </p:blipFill>
          <p:spPr>
            <a:xfrm>
              <a:off x="3322010" y="3757922"/>
              <a:ext cx="4664203" cy="2803181"/>
            </a:xfrm>
            <a:prstGeom prst="rect">
              <a:avLst/>
            </a:prstGeom>
          </p:spPr>
        </p:pic>
      </p:grpSp>
      <p:sp>
        <p:nvSpPr>
          <p:cNvPr id="41" name="CuadroTexto 40">
            <a:extLst>
              <a:ext uri="{FF2B5EF4-FFF2-40B4-BE49-F238E27FC236}">
                <a16:creationId xmlns:a16="http://schemas.microsoft.com/office/drawing/2014/main" id="{EEF23305-4D77-4A20-89FD-66C892E8FC07}"/>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170035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628105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5821930"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CODIFICACIÓN INTERNA: LDPC</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 name="CuadroTexto 1">
            <a:extLst>
              <a:ext uri="{FF2B5EF4-FFF2-40B4-BE49-F238E27FC236}">
                <a16:creationId xmlns:a16="http://schemas.microsoft.com/office/drawing/2014/main" id="{E952F488-36EB-4AE3-B503-162975524D4A}"/>
              </a:ext>
            </a:extLst>
          </p:cNvPr>
          <p:cNvSpPr txBox="1"/>
          <p:nvPr/>
        </p:nvSpPr>
        <p:spPr>
          <a:xfrm>
            <a:off x="3886200" y="1434197"/>
            <a:ext cx="3372265" cy="1631216"/>
          </a:xfrm>
          <a:prstGeom prst="rect">
            <a:avLst/>
          </a:prstGeom>
          <a:noFill/>
        </p:spPr>
        <p:txBody>
          <a:bodyPr wrap="square" rtlCol="0">
            <a:spAutoFit/>
          </a:bodyPr>
          <a:lstStyle/>
          <a:p>
            <a:pPr algn="ctr"/>
            <a:r>
              <a:rPr lang="es-AR" sz="2000" dirty="0"/>
              <a:t>Low-</a:t>
            </a:r>
            <a:r>
              <a:rPr lang="es-AR" sz="2000" dirty="0" err="1"/>
              <a:t>Density</a:t>
            </a:r>
            <a:r>
              <a:rPr lang="es-AR" sz="2000" dirty="0"/>
              <a:t> </a:t>
            </a:r>
            <a:r>
              <a:rPr lang="es-AR" sz="2000" dirty="0" err="1"/>
              <a:t>Parity</a:t>
            </a:r>
            <a:r>
              <a:rPr lang="es-AR" sz="2000" dirty="0"/>
              <a:t> </a:t>
            </a:r>
            <a:r>
              <a:rPr lang="es-AR" sz="2000" dirty="0" err="1"/>
              <a:t>Check</a:t>
            </a:r>
            <a:endParaRPr lang="es-AR" sz="2000" dirty="0"/>
          </a:p>
          <a:p>
            <a:pPr algn="ctr"/>
            <a:endParaRPr lang="es-AR" sz="2000" dirty="0"/>
          </a:p>
          <a:p>
            <a:pPr algn="ctr"/>
            <a:r>
              <a:rPr lang="es-AR" sz="2000" b="1" dirty="0"/>
              <a:t>La idea es acercarnos a la capacidad de canal de Shannon</a:t>
            </a:r>
          </a:p>
        </p:txBody>
      </p:sp>
      <p:pic>
        <p:nvPicPr>
          <p:cNvPr id="8" name="Imagen 7">
            <a:extLst>
              <a:ext uri="{FF2B5EF4-FFF2-40B4-BE49-F238E27FC236}">
                <a16:creationId xmlns:a16="http://schemas.microsoft.com/office/drawing/2014/main" id="{C5DEF6DE-E53A-4EF1-B05B-0ADE384F791C}"/>
              </a:ext>
            </a:extLst>
          </p:cNvPr>
          <p:cNvPicPr>
            <a:picLocks noChangeAspect="1"/>
          </p:cNvPicPr>
          <p:nvPr/>
        </p:nvPicPr>
        <p:blipFill>
          <a:blip r:embed="rId3"/>
          <a:stretch>
            <a:fillRect/>
          </a:stretch>
        </p:blipFill>
        <p:spPr>
          <a:xfrm>
            <a:off x="597053" y="885794"/>
            <a:ext cx="3086100" cy="2343150"/>
          </a:xfrm>
          <a:prstGeom prst="rect">
            <a:avLst/>
          </a:prstGeom>
        </p:spPr>
      </p:pic>
      <p:sp>
        <p:nvSpPr>
          <p:cNvPr id="12" name="Rectángulo 11">
            <a:extLst>
              <a:ext uri="{FF2B5EF4-FFF2-40B4-BE49-F238E27FC236}">
                <a16:creationId xmlns:a16="http://schemas.microsoft.com/office/drawing/2014/main" id="{257B7017-7A92-4D3E-82F8-69ACBF1C7CC5}"/>
              </a:ext>
            </a:extLst>
          </p:cNvPr>
          <p:cNvSpPr/>
          <p:nvPr/>
        </p:nvSpPr>
        <p:spPr>
          <a:xfrm>
            <a:off x="1724025" y="1558290"/>
            <a:ext cx="765810" cy="67437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4A617AC3-0134-4502-938E-0F4F7C5F7556}"/>
              </a:ext>
            </a:extLst>
          </p:cNvPr>
          <p:cNvSpPr/>
          <p:nvPr/>
        </p:nvSpPr>
        <p:spPr>
          <a:xfrm>
            <a:off x="800100" y="1558290"/>
            <a:ext cx="840105" cy="6915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044FFEDD-EEDE-4A0F-BCE6-23884551F737}"/>
              </a:ext>
            </a:extLst>
          </p:cNvPr>
          <p:cNvSpPr/>
          <p:nvPr/>
        </p:nvSpPr>
        <p:spPr>
          <a:xfrm>
            <a:off x="2520315" y="1577340"/>
            <a:ext cx="531495" cy="6743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4" name="CuadroTexto 23">
            <a:extLst>
              <a:ext uri="{FF2B5EF4-FFF2-40B4-BE49-F238E27FC236}">
                <a16:creationId xmlns:a16="http://schemas.microsoft.com/office/drawing/2014/main" id="{F97BF874-7D44-4774-947C-91ABF4318DD2}"/>
              </a:ext>
            </a:extLst>
          </p:cNvPr>
          <p:cNvSpPr txBox="1"/>
          <p:nvPr/>
        </p:nvSpPr>
        <p:spPr>
          <a:xfrm>
            <a:off x="800099" y="3310133"/>
            <a:ext cx="6458365" cy="369332"/>
          </a:xfrm>
          <a:prstGeom prst="rect">
            <a:avLst/>
          </a:prstGeom>
          <a:noFill/>
        </p:spPr>
        <p:txBody>
          <a:bodyPr wrap="square" rtlCol="0">
            <a:spAutoFit/>
          </a:bodyPr>
          <a:lstStyle/>
          <a:p>
            <a:r>
              <a:rPr lang="es-AR" dirty="0"/>
              <a:t>Consiste en chequeos de paridad.</a:t>
            </a:r>
          </a:p>
        </p:txBody>
      </p:sp>
      <p:grpSp>
        <p:nvGrpSpPr>
          <p:cNvPr id="11" name="Grupo 10">
            <a:extLst>
              <a:ext uri="{FF2B5EF4-FFF2-40B4-BE49-F238E27FC236}">
                <a16:creationId xmlns:a16="http://schemas.microsoft.com/office/drawing/2014/main" id="{08E07D95-6FE8-4C35-99D2-0B95CA74D02B}"/>
              </a:ext>
            </a:extLst>
          </p:cNvPr>
          <p:cNvGrpSpPr/>
          <p:nvPr/>
        </p:nvGrpSpPr>
        <p:grpSpPr>
          <a:xfrm>
            <a:off x="7155750" y="489150"/>
            <a:ext cx="2324781" cy="2477325"/>
            <a:chOff x="7698895" y="588088"/>
            <a:chExt cx="2324781" cy="2477325"/>
          </a:xfrm>
        </p:grpSpPr>
        <p:sp>
          <p:nvSpPr>
            <p:cNvPr id="4" name="Rectángulo 3">
              <a:extLst>
                <a:ext uri="{FF2B5EF4-FFF2-40B4-BE49-F238E27FC236}">
                  <a16:creationId xmlns:a16="http://schemas.microsoft.com/office/drawing/2014/main" id="{B3E4DEA5-7F3E-4FDB-8AE3-96BFB2893D88}"/>
                </a:ext>
              </a:extLst>
            </p:cNvPr>
            <p:cNvSpPr/>
            <p:nvPr/>
          </p:nvSpPr>
          <p:spPr>
            <a:xfrm>
              <a:off x="8241175" y="885794"/>
              <a:ext cx="1782501" cy="2179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026" name="Picture 2" descr="Las puertas lógicas son algo muy serio - Rufián en la Red">
              <a:extLst>
                <a:ext uri="{FF2B5EF4-FFF2-40B4-BE49-F238E27FC236}">
                  <a16:creationId xmlns:a16="http://schemas.microsoft.com/office/drawing/2014/main" id="{FA49EF94-EBA0-48AA-B4DF-3B03076E00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225"/>
            <a:stretch/>
          </p:blipFill>
          <p:spPr bwMode="auto">
            <a:xfrm>
              <a:off x="8422692" y="961190"/>
              <a:ext cx="1419466"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Paralelogramo 5">
              <a:extLst>
                <a:ext uri="{FF2B5EF4-FFF2-40B4-BE49-F238E27FC236}">
                  <a16:creationId xmlns:a16="http://schemas.microsoft.com/office/drawing/2014/main" id="{B937EF13-E8A2-4BAE-986C-40E8C61E62B3}"/>
                </a:ext>
              </a:extLst>
            </p:cNvPr>
            <p:cNvSpPr/>
            <p:nvPr/>
          </p:nvSpPr>
          <p:spPr>
            <a:xfrm rot="19479183">
              <a:off x="7698895" y="588088"/>
              <a:ext cx="1238491" cy="595408"/>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sz="2000" b="1" dirty="0"/>
                <a:t>XOR</a:t>
              </a:r>
              <a:endParaRPr lang="es-AR" b="1" dirty="0"/>
            </a:p>
          </p:txBody>
        </p:sp>
      </p:grp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F5BA9B92-6D76-40FA-82AA-1D09EFB5EA4E}"/>
                  </a:ext>
                </a:extLst>
              </p:cNvPr>
              <p:cNvSpPr txBox="1"/>
              <p:nvPr/>
            </p:nvSpPr>
            <p:spPr>
              <a:xfrm>
                <a:off x="800099" y="3683755"/>
                <a:ext cx="6458365" cy="3231910"/>
              </a:xfrm>
              <a:prstGeom prst="rect">
                <a:avLst/>
              </a:prstGeom>
              <a:noFill/>
            </p:spPr>
            <p:txBody>
              <a:bodyPr wrap="square" rtlCol="0">
                <a:spAutoFit/>
              </a:bodyPr>
              <a:lstStyle/>
              <a:p>
                <a:r>
                  <a:rPr lang="es-AR" dirty="0"/>
                  <a:t>Se hace un </a:t>
                </a:r>
                <a:r>
                  <a:rPr lang="es-AR" sz="2000" b="1" dirty="0"/>
                  <a:t>Código de Producto</a:t>
                </a:r>
                <a:r>
                  <a:rPr lang="es-AR" dirty="0"/>
                  <a:t>:</a:t>
                </a:r>
              </a:p>
              <a:p>
                <a:r>
                  <a:rPr lang="es-AR" dirty="0"/>
                  <a:t>	Si por ejemplo transmito </a:t>
                </a:r>
                <a14:m>
                  <m:oMath xmlns:m="http://schemas.openxmlformats.org/officeDocument/2006/math">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r>
                      <a:rPr lang="en-US" sz="2400" b="1" i="1" dirty="0" smtClean="0">
                        <a:latin typeface="Cambria Math" panose="02040503050406030204" pitchFamily="18" charset="0"/>
                      </a:rPr>
                      <m:t> </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𝟏</m:t>
                    </m:r>
                    <m:r>
                      <a:rPr lang="en-US" sz="2400" b="1" i="1" dirty="0" smtClean="0">
                        <a:latin typeface="Cambria Math" panose="02040503050406030204" pitchFamily="18" charset="0"/>
                      </a:rPr>
                      <m:t> </m:t>
                    </m:r>
                    <m:r>
                      <a:rPr lang="en-US" sz="2400" b="1" i="1" dirty="0" smtClean="0">
                        <a:latin typeface="Cambria Math" panose="02040503050406030204" pitchFamily="18" charset="0"/>
                      </a:rPr>
                      <m:t>𝟏</m:t>
                    </m:r>
                    <m:r>
                      <a:rPr lang="en-US" sz="2400" b="1" i="1" dirty="0" smtClean="0">
                        <a:latin typeface="Cambria Math" panose="02040503050406030204" pitchFamily="18" charset="0"/>
                      </a:rPr>
                      <m:t>]</m:t>
                    </m:r>
                  </m:oMath>
                </a14:m>
                <a:endParaRPr lang="en-US" sz="2400" b="1" dirty="0"/>
              </a:p>
              <a:p>
                <a:pPr lvl="1" algn="just"/>
                <a:r>
                  <a:rPr lang="en-US" dirty="0"/>
                  <a:t>	1. </a:t>
                </a:r>
                <a:r>
                  <a:rPr lang="en-US" dirty="0" err="1"/>
                  <a:t>Reordeno</a:t>
                </a:r>
                <a:r>
                  <a:rPr lang="en-US" dirty="0"/>
                  <a:t> </a:t>
                </a:r>
                <a:r>
                  <a:rPr lang="en-US" dirty="0" err="1"/>
                  <a:t>en</a:t>
                </a:r>
                <a:r>
                  <a:rPr lang="en-US" dirty="0"/>
                  <a:t> una </a:t>
                </a:r>
                <a:r>
                  <a:rPr lang="en-US" dirty="0" err="1"/>
                  <a:t>matriz</a:t>
                </a:r>
                <a:r>
                  <a:rPr lang="en-US" dirty="0"/>
                  <a:t> </a:t>
                </a:r>
                <a:r>
                  <a:rPr lang="en-US" dirty="0" err="1"/>
                  <a:t>cuadrada</a:t>
                </a:r>
                <a:r>
                  <a:rPr lang="en-US" dirty="0"/>
                  <a:t> y </a:t>
                </a:r>
                <a:r>
                  <a:rPr lang="en-US" dirty="0" err="1"/>
                  <a:t>obtengo</a:t>
                </a:r>
                <a:r>
                  <a:rPr lang="en-US" dirty="0"/>
                  <a:t> la </a:t>
                </a:r>
                <a:r>
                  <a:rPr lang="en-US" dirty="0" err="1"/>
                  <a:t>paridad</a:t>
                </a:r>
                <a:r>
                  <a:rPr lang="en-US" dirty="0"/>
                  <a:t> 	</a:t>
                </a:r>
                <a:r>
                  <a:rPr lang="en-US" dirty="0" err="1"/>
                  <a:t>en</a:t>
                </a:r>
                <a:r>
                  <a:rPr lang="en-US" dirty="0"/>
                  <a:t> </a:t>
                </a:r>
                <a:r>
                  <a:rPr lang="en-US" dirty="0" err="1"/>
                  <a:t>filas</a:t>
                </a:r>
                <a:r>
                  <a:rPr lang="en-US" dirty="0"/>
                  <a:t>, </a:t>
                </a:r>
                <a:r>
                  <a:rPr lang="en-US" dirty="0" err="1"/>
                  <a:t>columnas</a:t>
                </a:r>
                <a:r>
                  <a:rPr lang="en-US" dirty="0"/>
                  <a:t> y </a:t>
                </a:r>
                <a:r>
                  <a:rPr lang="en-US" dirty="0" err="1"/>
                  <a:t>en</a:t>
                </a:r>
                <a:r>
                  <a:rPr lang="en-US" dirty="0"/>
                  <a:t> los bits de </a:t>
                </a:r>
                <a:r>
                  <a:rPr lang="en-US" dirty="0" err="1"/>
                  <a:t>paridad</a:t>
                </a:r>
                <a:r>
                  <a:rPr lang="en-US" dirty="0"/>
                  <a:t>.</a:t>
                </a:r>
              </a:p>
              <a:p>
                <a:pPr lvl="1" algn="just"/>
                <a:endParaRPr lang="en-US" dirty="0"/>
              </a:p>
              <a:p>
                <a:pPr lvl="1" algn="just"/>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m>
                            <m:mPr>
                              <m:mcs>
                                <m:mc>
                                  <m:mcPr>
                                    <m:count m:val="2"/>
                                    <m:mcJc m:val="center"/>
                                  </m:mcPr>
                                </m:mc>
                              </m:mcs>
                              <m:ctrlPr>
                                <a:rPr lang="en-US" sz="2400" b="1" i="1" smtClean="0">
                                  <a:latin typeface="Cambria Math" panose="02040503050406030204" pitchFamily="18" charset="0"/>
                                </a:rPr>
                              </m:ctrlPr>
                            </m:mPr>
                            <m:mr>
                              <m:e>
                                <m:r>
                                  <m:rPr>
                                    <m:brk m:alnAt="7"/>
                                  </m:rPr>
                                  <a:rPr lang="en-US" sz="2400" b="1" i="1" smtClean="0">
                                    <a:latin typeface="Cambria Math" panose="02040503050406030204" pitchFamily="18" charset="0"/>
                                  </a:rPr>
                                  <m:t>𝟏</m:t>
                                </m:r>
                              </m:e>
                              <m:e>
                                <m:r>
                                  <a:rPr lang="en-US" sz="2400" b="1" i="1" smtClean="0">
                                    <a:latin typeface="Cambria Math" panose="02040503050406030204" pitchFamily="18" charset="0"/>
                                  </a:rPr>
                                  <m:t>𝟎</m:t>
                                </m:r>
                              </m:e>
                            </m:mr>
                            <m:mr>
                              <m:e>
                                <m:r>
                                  <a:rPr lang="en-US" sz="2400" b="1" i="1" smtClean="0">
                                    <a:latin typeface="Cambria Math" panose="02040503050406030204" pitchFamily="18" charset="0"/>
                                  </a:rPr>
                                  <m:t>𝟏</m:t>
                                </m:r>
                              </m:e>
                              <m:e>
                                <m:r>
                                  <a:rPr lang="en-US" sz="2400" b="1" i="1" smtClean="0">
                                    <a:latin typeface="Cambria Math" panose="02040503050406030204" pitchFamily="18" charset="0"/>
                                  </a:rPr>
                                  <m:t>𝟏</m:t>
                                </m:r>
                              </m:e>
                            </m:mr>
                          </m:m>
                        </m:e>
                      </m:d>
                      <m:r>
                        <a:rPr lang="en-US" sz="2400" b="1" i="1" smtClean="0">
                          <a:latin typeface="Cambria Math" panose="02040503050406030204" pitchFamily="18" charset="0"/>
                        </a:rPr>
                        <m:t> </m:t>
                      </m:r>
                      <m:m>
                        <m:mPr>
                          <m:mcs>
                            <m:mc>
                              <m:mcPr>
                                <m:count m:val="1"/>
                                <m:mcJc m:val="center"/>
                              </m:mcPr>
                            </m:mc>
                          </m:mcs>
                          <m:ctrlPr>
                            <a:rPr lang="en-US" sz="2400" b="1" i="1" smtClean="0">
                              <a:latin typeface="Cambria Math" panose="02040503050406030204" pitchFamily="18" charset="0"/>
                            </a:rPr>
                          </m:ctrlPr>
                        </m:mPr>
                        <m:mr>
                          <m:e>
                            <m:r>
                              <m:rPr>
                                <m:brk m:alnAt="7"/>
                              </m:rPr>
                              <a:rPr lang="en-US" sz="2400" b="1" i="1" smtClean="0">
                                <a:latin typeface="Cambria Math" panose="02040503050406030204" pitchFamily="18" charset="0"/>
                                <a:ea typeface="Cambria Math" panose="02040503050406030204" pitchFamily="18" charset="0"/>
                              </a:rPr>
                              <m:t>→</m:t>
                            </m:r>
                          </m:e>
                        </m:mr>
                        <m:mr>
                          <m:e>
                            <m:r>
                              <a:rPr lang="en-US" sz="2400" b="1" i="1" smtClean="0">
                                <a:latin typeface="Cambria Math" panose="02040503050406030204" pitchFamily="18" charset="0"/>
                                <a:ea typeface="Cambria Math" panose="02040503050406030204" pitchFamily="18" charset="0"/>
                              </a:rPr>
                              <m:t>→</m:t>
                            </m:r>
                          </m:e>
                        </m:mr>
                      </m:m>
                      <m:r>
                        <a:rPr lang="en-US" sz="2400" b="1" i="1" smtClean="0">
                          <a:latin typeface="Cambria Math" panose="02040503050406030204" pitchFamily="18" charset="0"/>
                        </a:rPr>
                        <m:t> </m:t>
                      </m:r>
                      <m:d>
                        <m:dPr>
                          <m:begChr m:val="["/>
                          <m:endChr m:val="]"/>
                          <m:ctrlPr>
                            <a:rPr lang="en-US" sz="2400" b="1" i="1" smtClean="0">
                              <a:latin typeface="Cambria Math" panose="02040503050406030204" pitchFamily="18" charset="0"/>
                            </a:rPr>
                          </m:ctrlPr>
                        </m:dPr>
                        <m:e>
                          <m:m>
                            <m:mPr>
                              <m:mcs>
                                <m:mc>
                                  <m:mcPr>
                                    <m:count m:val="1"/>
                                    <m:mcJc m:val="center"/>
                                  </m:mcPr>
                                </m:mc>
                              </m:mcs>
                              <m:ctrlPr>
                                <a:rPr lang="en-US" sz="2400" b="1" i="1" smtClean="0">
                                  <a:latin typeface="Cambria Math" panose="02040503050406030204" pitchFamily="18" charset="0"/>
                                </a:rPr>
                              </m:ctrlPr>
                            </m:mPr>
                            <m:mr>
                              <m:e>
                                <m:r>
                                  <m:rPr>
                                    <m:brk m:alnAt="7"/>
                                  </m:rPr>
                                  <a:rPr lang="en-US" sz="2400" b="1" i="1" smtClean="0">
                                    <a:latin typeface="Cambria Math" panose="02040503050406030204" pitchFamily="18" charset="0"/>
                                  </a:rPr>
                                  <m:t>𝟏</m:t>
                                </m:r>
                              </m:e>
                            </m:mr>
                            <m:mr>
                              <m:e>
                                <m:r>
                                  <a:rPr lang="en-US" sz="2400" b="1" i="1" smtClean="0">
                                    <a:latin typeface="Cambria Math" panose="02040503050406030204" pitchFamily="18" charset="0"/>
                                  </a:rPr>
                                  <m:t>𝟎</m:t>
                                </m:r>
                              </m:e>
                            </m:mr>
                          </m:m>
                        </m:e>
                      </m:d>
                    </m:oMath>
                  </m:oMathPara>
                </a14:m>
                <a:endParaRPr lang="en-US" sz="2400" b="1" dirty="0"/>
              </a:p>
              <a:p>
                <a:pPr lvl="1" algn="just"/>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b="1" i="1" smtClean="0">
                              <a:latin typeface="Cambria Math" panose="02040503050406030204" pitchFamily="18" charset="0"/>
                            </a:rPr>
                          </m:ctrlPr>
                        </m:mPr>
                        <m:mr>
                          <m:e>
                            <m:r>
                              <m:rPr>
                                <m:brk m:alnAt="7"/>
                              </m:rPr>
                              <a:rPr lang="en-US" sz="2400" b="1" i="1" smtClean="0">
                                <a:latin typeface="Cambria Math" panose="02040503050406030204" pitchFamily="18" charset="0"/>
                                <a:ea typeface="Cambria Math" panose="02040503050406030204" pitchFamily="18" charset="0"/>
                              </a:rPr>
                              <m:t>↓</m:t>
                            </m:r>
                          </m:e>
                          <m:e>
                            <m:r>
                              <a:rPr lang="en-US" sz="2400" b="1" i="1" smtClean="0">
                                <a:latin typeface="Cambria Math" panose="02040503050406030204" pitchFamily="18" charset="0"/>
                                <a:ea typeface="Cambria Math" panose="02040503050406030204" pitchFamily="18" charset="0"/>
                              </a:rPr>
                              <m:t>↓</m:t>
                            </m:r>
                          </m:e>
                        </m:mr>
                      </m:m>
                      <m:r>
                        <a:rPr lang="en-US" sz="2400" b="1" i="1" smtClean="0">
                          <a:latin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m:t>
                      </m:r>
                    </m:oMath>
                  </m:oMathPara>
                </a14:m>
                <a:endParaRPr lang="en-US" sz="2400" b="1" dirty="0"/>
              </a:p>
              <a:p>
                <a:pPr lvl="1" algn="just"/>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m>
                            <m:mPr>
                              <m:mcs>
                                <m:mc>
                                  <m:mcPr>
                                    <m:count m:val="2"/>
                                    <m:mcJc m:val="center"/>
                                  </m:mcPr>
                                </m:mc>
                              </m:mcs>
                              <m:ctrlPr>
                                <a:rPr lang="en-US" sz="2400" b="1" i="1" smtClean="0">
                                  <a:latin typeface="Cambria Math" panose="02040503050406030204" pitchFamily="18" charset="0"/>
                                </a:rPr>
                              </m:ctrlPr>
                            </m:mPr>
                            <m:mr>
                              <m:e>
                                <m:r>
                                  <m:rPr>
                                    <m:brk m:alnAt="7"/>
                                  </m:rPr>
                                  <a:rPr lang="en-US" sz="2400" b="1" i="1" smtClean="0">
                                    <a:latin typeface="Cambria Math" panose="02040503050406030204" pitchFamily="18" charset="0"/>
                                  </a:rPr>
                                  <m:t>𝟎</m:t>
                                </m:r>
                              </m:e>
                              <m:e>
                                <m:r>
                                  <a:rPr lang="en-US" sz="2400" b="1" i="1" smtClean="0">
                                    <a:latin typeface="Cambria Math" panose="02040503050406030204" pitchFamily="18" charset="0"/>
                                  </a:rPr>
                                  <m:t>𝟏</m:t>
                                </m:r>
                              </m:e>
                            </m:mr>
                          </m:m>
                        </m:e>
                      </m:d>
                      <m:r>
                        <a:rPr lang="en-US" sz="2400" b="1" i="1" smtClean="0">
                          <a:latin typeface="Cambria Math" panose="02040503050406030204" pitchFamily="18" charset="0"/>
                        </a:rPr>
                        <m:t>       </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e>
                      </m:d>
                    </m:oMath>
                  </m:oMathPara>
                </a14:m>
                <a:endParaRPr lang="en-US" sz="2400" b="1" dirty="0"/>
              </a:p>
              <a:p>
                <a:pPr lvl="1" algn="just"/>
                <a:endParaRPr lang="en-US" dirty="0"/>
              </a:p>
            </p:txBody>
          </p:sp>
        </mc:Choice>
        <mc:Fallback xmlns="">
          <p:sp>
            <p:nvSpPr>
              <p:cNvPr id="26" name="CuadroTexto 25">
                <a:extLst>
                  <a:ext uri="{FF2B5EF4-FFF2-40B4-BE49-F238E27FC236}">
                    <a16:creationId xmlns:a16="http://schemas.microsoft.com/office/drawing/2014/main" id="{F5BA9B92-6D76-40FA-82AA-1D09EFB5EA4E}"/>
                  </a:ext>
                </a:extLst>
              </p:cNvPr>
              <p:cNvSpPr txBox="1">
                <a:spLocks noRot="1" noChangeAspect="1" noMove="1" noResize="1" noEditPoints="1" noAdjustHandles="1" noChangeArrowheads="1" noChangeShapeType="1" noTextEdit="1"/>
              </p:cNvSpPr>
              <p:nvPr/>
            </p:nvSpPr>
            <p:spPr>
              <a:xfrm>
                <a:off x="800099" y="3683755"/>
                <a:ext cx="6458365" cy="3231910"/>
              </a:xfrm>
              <a:prstGeom prst="rect">
                <a:avLst/>
              </a:prstGeom>
              <a:blipFill>
                <a:blip r:embed="rId5"/>
                <a:stretch>
                  <a:fillRect l="-755" t="-943" r="-755"/>
                </a:stretch>
              </a:blipFill>
            </p:spPr>
            <p:txBody>
              <a:bodyPr/>
              <a:lstStyle/>
              <a:p>
                <a:r>
                  <a:rPr lang="es-AR">
                    <a:noFill/>
                  </a:rPr>
                  <a:t> </a:t>
                </a:r>
              </a:p>
            </p:txBody>
          </p:sp>
        </mc:Fallback>
      </mc:AlternateContent>
      <p:sp>
        <p:nvSpPr>
          <p:cNvPr id="13" name="Elipse 12">
            <a:extLst>
              <a:ext uri="{FF2B5EF4-FFF2-40B4-BE49-F238E27FC236}">
                <a16:creationId xmlns:a16="http://schemas.microsoft.com/office/drawing/2014/main" id="{8FC65203-79BF-4475-BD04-30AD59A81D24}"/>
              </a:ext>
            </a:extLst>
          </p:cNvPr>
          <p:cNvSpPr/>
          <p:nvPr/>
        </p:nvSpPr>
        <p:spPr>
          <a:xfrm>
            <a:off x="2907548" y="5175381"/>
            <a:ext cx="834390" cy="37915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Elipse 16">
            <a:extLst>
              <a:ext uri="{FF2B5EF4-FFF2-40B4-BE49-F238E27FC236}">
                <a16:creationId xmlns:a16="http://schemas.microsoft.com/office/drawing/2014/main" id="{64A02471-7922-4323-8822-B63C90448AA4}"/>
              </a:ext>
            </a:extLst>
          </p:cNvPr>
          <p:cNvSpPr/>
          <p:nvPr/>
        </p:nvSpPr>
        <p:spPr>
          <a:xfrm>
            <a:off x="4307418" y="5197316"/>
            <a:ext cx="358140" cy="33528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9" name="Elipse 28">
            <a:extLst>
              <a:ext uri="{FF2B5EF4-FFF2-40B4-BE49-F238E27FC236}">
                <a16:creationId xmlns:a16="http://schemas.microsoft.com/office/drawing/2014/main" id="{17A9249F-A453-4173-B39C-79DD6652031F}"/>
              </a:ext>
            </a:extLst>
          </p:cNvPr>
          <p:cNvSpPr/>
          <p:nvPr/>
        </p:nvSpPr>
        <p:spPr>
          <a:xfrm>
            <a:off x="2907878" y="5546462"/>
            <a:ext cx="834390" cy="37915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0" name="Elipse 29">
            <a:extLst>
              <a:ext uri="{FF2B5EF4-FFF2-40B4-BE49-F238E27FC236}">
                <a16:creationId xmlns:a16="http://schemas.microsoft.com/office/drawing/2014/main" id="{4A3A5392-36AB-4A8C-988A-2A74DD35D06A}"/>
              </a:ext>
            </a:extLst>
          </p:cNvPr>
          <p:cNvSpPr/>
          <p:nvPr/>
        </p:nvSpPr>
        <p:spPr>
          <a:xfrm>
            <a:off x="4307748" y="5568397"/>
            <a:ext cx="358140" cy="33528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Elipse 18">
            <a:extLst>
              <a:ext uri="{FF2B5EF4-FFF2-40B4-BE49-F238E27FC236}">
                <a16:creationId xmlns:a16="http://schemas.microsoft.com/office/drawing/2014/main" id="{32FC18F0-3641-4C75-9B11-80A0DD9DDE16}"/>
              </a:ext>
            </a:extLst>
          </p:cNvPr>
          <p:cNvSpPr/>
          <p:nvPr/>
        </p:nvSpPr>
        <p:spPr>
          <a:xfrm>
            <a:off x="2962319" y="5202047"/>
            <a:ext cx="323850" cy="77489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0" name="Elipse 19">
            <a:extLst>
              <a:ext uri="{FF2B5EF4-FFF2-40B4-BE49-F238E27FC236}">
                <a16:creationId xmlns:a16="http://schemas.microsoft.com/office/drawing/2014/main" id="{84328381-AB80-434D-B425-05522D1009C8}"/>
              </a:ext>
            </a:extLst>
          </p:cNvPr>
          <p:cNvSpPr/>
          <p:nvPr/>
        </p:nvSpPr>
        <p:spPr>
          <a:xfrm>
            <a:off x="2976655" y="6272665"/>
            <a:ext cx="279034" cy="283148"/>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3" name="Elipse 32">
            <a:extLst>
              <a:ext uri="{FF2B5EF4-FFF2-40B4-BE49-F238E27FC236}">
                <a16:creationId xmlns:a16="http://schemas.microsoft.com/office/drawing/2014/main" id="{5F33D1EE-64B2-4DE9-AB94-F8380B5C4636}"/>
              </a:ext>
            </a:extLst>
          </p:cNvPr>
          <p:cNvSpPr/>
          <p:nvPr/>
        </p:nvSpPr>
        <p:spPr>
          <a:xfrm>
            <a:off x="3442492" y="5201149"/>
            <a:ext cx="323850" cy="77489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4" name="Elipse 33">
            <a:extLst>
              <a:ext uri="{FF2B5EF4-FFF2-40B4-BE49-F238E27FC236}">
                <a16:creationId xmlns:a16="http://schemas.microsoft.com/office/drawing/2014/main" id="{946D378D-FB93-439B-A024-50122EB61C7E}"/>
              </a:ext>
            </a:extLst>
          </p:cNvPr>
          <p:cNvSpPr/>
          <p:nvPr/>
        </p:nvSpPr>
        <p:spPr>
          <a:xfrm>
            <a:off x="3456828" y="6271767"/>
            <a:ext cx="279034" cy="283148"/>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5" name="Elipse 24">
            <a:extLst>
              <a:ext uri="{FF2B5EF4-FFF2-40B4-BE49-F238E27FC236}">
                <a16:creationId xmlns:a16="http://schemas.microsoft.com/office/drawing/2014/main" id="{9A8D6630-2582-411F-B245-527C4C569E71}"/>
              </a:ext>
            </a:extLst>
          </p:cNvPr>
          <p:cNvSpPr/>
          <p:nvPr/>
        </p:nvSpPr>
        <p:spPr>
          <a:xfrm>
            <a:off x="4327662" y="5174841"/>
            <a:ext cx="323850" cy="77489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7" name="Elipse 26">
            <a:extLst>
              <a:ext uri="{FF2B5EF4-FFF2-40B4-BE49-F238E27FC236}">
                <a16:creationId xmlns:a16="http://schemas.microsoft.com/office/drawing/2014/main" id="{7711EB79-DCAC-403C-A242-F4A048666B1D}"/>
              </a:ext>
            </a:extLst>
          </p:cNvPr>
          <p:cNvSpPr/>
          <p:nvPr/>
        </p:nvSpPr>
        <p:spPr>
          <a:xfrm>
            <a:off x="4342064" y="6245237"/>
            <a:ext cx="279034" cy="283148"/>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D2F1AFC9-D9C7-470A-BE01-DCB76FC10821}"/>
                  </a:ext>
                </a:extLst>
              </p:cNvPr>
              <p:cNvSpPr txBox="1"/>
              <p:nvPr/>
            </p:nvSpPr>
            <p:spPr>
              <a:xfrm>
                <a:off x="5234648" y="5163264"/>
                <a:ext cx="3807645" cy="461665"/>
              </a:xfrm>
              <a:prstGeom prst="rect">
                <a:avLst/>
              </a:prstGeom>
              <a:noFill/>
            </p:spPr>
            <p:txBody>
              <a:bodyPr wrap="none" rtlCol="0">
                <a:spAutoFit/>
              </a:bodyPr>
              <a:lstStyle/>
              <a:p>
                <a:r>
                  <a:rPr lang="en-US" dirty="0"/>
                  <a:t>2. </a:t>
                </a:r>
                <a:r>
                  <a:rPr lang="en-US" dirty="0" err="1"/>
                  <a:t>Transmito</a:t>
                </a:r>
                <a:r>
                  <a:rPr lang="en-US" dirty="0"/>
                  <a:t> </a:t>
                </a:r>
                <a14:m>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 </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1" smtClean="0">
                            <a:latin typeface="Cambria Math" panose="02040503050406030204" pitchFamily="18" charset="0"/>
                          </a:rPr>
                          <m:t>𝟏</m:t>
                        </m:r>
                        <m:r>
                          <a:rPr lang="en-US" sz="2400" b="1" i="1" smtClean="0">
                            <a:latin typeface="Cambria Math" panose="02040503050406030204" pitchFamily="18" charset="0"/>
                          </a:rPr>
                          <m:t> </m:t>
                        </m:r>
                        <m:r>
                          <a:rPr lang="en-US" sz="2400" b="1" i="1" smtClean="0">
                            <a:latin typeface="Cambria Math" panose="02040503050406030204" pitchFamily="18" charset="0"/>
                          </a:rPr>
                          <m:t>𝟏</m:t>
                        </m:r>
                        <m:r>
                          <a:rPr lang="en-US" sz="2400" b="1" i="1" smtClean="0">
                            <a:latin typeface="Cambria Math" panose="02040503050406030204" pitchFamily="18" charset="0"/>
                          </a:rPr>
                          <m:t> </m:t>
                        </m:r>
                        <m:r>
                          <a:rPr lang="en-US" sz="2400" b="1" i="1" smtClean="0">
                            <a:latin typeface="Cambria Math" panose="02040503050406030204" pitchFamily="18" charset="0"/>
                          </a:rPr>
                          <m:t>𝟏</m:t>
                        </m:r>
                        <m:r>
                          <a:rPr lang="en-US" sz="2400" b="1" i="1" smtClean="0">
                            <a:latin typeface="Cambria Math" panose="02040503050406030204" pitchFamily="18" charset="0"/>
                          </a:rPr>
                          <m:t> </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1" smtClean="0">
                            <a:latin typeface="Cambria Math" panose="02040503050406030204" pitchFamily="18" charset="0"/>
                          </a:rPr>
                          <m:t>𝟏</m:t>
                        </m:r>
                        <m:r>
                          <a:rPr lang="en-US" sz="2400" b="1" i="1" smtClean="0">
                            <a:latin typeface="Cambria Math" panose="02040503050406030204" pitchFamily="18" charset="0"/>
                          </a:rPr>
                          <m:t> </m:t>
                        </m:r>
                        <m:r>
                          <a:rPr lang="en-US" sz="2400" b="1" i="1" smtClean="0">
                            <a:latin typeface="Cambria Math" panose="02040503050406030204" pitchFamily="18" charset="0"/>
                          </a:rPr>
                          <m:t>𝟏</m:t>
                        </m:r>
                      </m:e>
                    </m:d>
                  </m:oMath>
                </a14:m>
                <a:endParaRPr lang="es-AR" b="1" dirty="0"/>
              </a:p>
            </p:txBody>
          </p:sp>
        </mc:Choice>
        <mc:Fallback xmlns="">
          <p:sp>
            <p:nvSpPr>
              <p:cNvPr id="28" name="CuadroTexto 27">
                <a:extLst>
                  <a:ext uri="{FF2B5EF4-FFF2-40B4-BE49-F238E27FC236}">
                    <a16:creationId xmlns:a16="http://schemas.microsoft.com/office/drawing/2014/main" id="{D2F1AFC9-D9C7-470A-BE01-DCB76FC10821}"/>
                  </a:ext>
                </a:extLst>
              </p:cNvPr>
              <p:cNvSpPr txBox="1">
                <a:spLocks noRot="1" noChangeAspect="1" noMove="1" noResize="1" noEditPoints="1" noAdjustHandles="1" noChangeArrowheads="1" noChangeShapeType="1" noTextEdit="1"/>
              </p:cNvSpPr>
              <p:nvPr/>
            </p:nvSpPr>
            <p:spPr>
              <a:xfrm>
                <a:off x="5234648" y="5163264"/>
                <a:ext cx="3807645" cy="461665"/>
              </a:xfrm>
              <a:prstGeom prst="rect">
                <a:avLst/>
              </a:prstGeom>
              <a:blipFill>
                <a:blip r:embed="rId6"/>
                <a:stretch>
                  <a:fillRect l="-1442" b="-15789"/>
                </a:stretch>
              </a:blipFill>
            </p:spPr>
            <p:txBody>
              <a:bodyPr/>
              <a:lstStyle/>
              <a:p>
                <a:r>
                  <a:rPr lang="es-AR">
                    <a:noFill/>
                  </a:rPr>
                  <a:t> </a:t>
                </a:r>
              </a:p>
            </p:txBody>
          </p:sp>
        </mc:Fallback>
      </mc:AlternateContent>
      <p:sp>
        <p:nvSpPr>
          <p:cNvPr id="31" name="Rectángulo 30">
            <a:extLst>
              <a:ext uri="{FF2B5EF4-FFF2-40B4-BE49-F238E27FC236}">
                <a16:creationId xmlns:a16="http://schemas.microsoft.com/office/drawing/2014/main" id="{7C04F240-4713-44DF-BF1F-B89225985E11}"/>
              </a:ext>
            </a:extLst>
          </p:cNvPr>
          <p:cNvSpPr/>
          <p:nvPr/>
        </p:nvSpPr>
        <p:spPr>
          <a:xfrm>
            <a:off x="527536" y="4047028"/>
            <a:ext cx="6727593" cy="281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F68ED8C8-9FCF-4C65-921F-D5144DCD161B}"/>
                  </a:ext>
                </a:extLst>
              </p:cNvPr>
              <p:cNvSpPr txBox="1"/>
              <p:nvPr/>
            </p:nvSpPr>
            <p:spPr>
              <a:xfrm>
                <a:off x="1708032" y="4084312"/>
                <a:ext cx="5547098" cy="2176943"/>
              </a:xfrm>
              <a:prstGeom prst="rect">
                <a:avLst/>
              </a:prstGeom>
              <a:noFill/>
            </p:spPr>
            <p:txBody>
              <a:bodyPr wrap="square" rtlCol="0">
                <a:spAutoFit/>
              </a:bodyPr>
              <a:lstStyle/>
              <a:p>
                <a:pPr algn="just"/>
                <a:r>
                  <a:rPr lang="es-AR" dirty="0"/>
                  <a:t>3. ¿Qué pasa si el mensaje llega con error?</a:t>
                </a:r>
              </a:p>
              <a:p>
                <a:pPr algn="just"/>
                <a:r>
                  <a:rPr lang="en-US" dirty="0" err="1"/>
                  <a:t>Cuando</a:t>
                </a:r>
                <a:r>
                  <a:rPr lang="en-US" dirty="0"/>
                  <a:t> </a:t>
                </a:r>
                <a:r>
                  <a:rPr lang="en-US" dirty="0" err="1"/>
                  <a:t>reconstruyo</a:t>
                </a:r>
                <a:r>
                  <a:rPr lang="en-US" dirty="0"/>
                  <a:t> mi </a:t>
                </a:r>
                <a:r>
                  <a:rPr lang="en-US" dirty="0" err="1"/>
                  <a:t>bloque</a:t>
                </a:r>
                <a:r>
                  <a:rPr lang="en-US" dirty="0"/>
                  <a:t> </a:t>
                </a:r>
                <a:r>
                  <a:rPr lang="en-US" dirty="0" err="1"/>
                  <a:t>obtengo</a:t>
                </a:r>
                <a:r>
                  <a:rPr lang="en-US" dirty="0"/>
                  <a:t>:</a:t>
                </a:r>
              </a:p>
              <a:p>
                <a:pPr algn="just"/>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3"/>
                                    <m:mcJc m:val="center"/>
                                  </m:mcPr>
                                </m:mc>
                              </m:mcs>
                              <m:ctrlPr>
                                <a:rPr lang="en-US" sz="2400" b="1" i="1" smtClean="0">
                                  <a:latin typeface="Cambria Math" panose="02040503050406030204" pitchFamily="18" charset="0"/>
                                </a:rPr>
                              </m:ctrlPr>
                            </m:mPr>
                            <m:mr>
                              <m:e>
                                <m:r>
                                  <m:rPr>
                                    <m:brk m:alnAt="7"/>
                                  </m:rPr>
                                  <a:rPr lang="es-AR" sz="2400" b="1" i="1" smtClean="0">
                                    <a:latin typeface="Cambria Math" panose="02040503050406030204" pitchFamily="18" charset="0"/>
                                  </a:rPr>
                                  <m:t>𝟏</m:t>
                                </m:r>
                              </m:e>
                              <m:e>
                                <m:r>
                                  <a:rPr lang="es-AR" sz="2400" b="1" i="1" smtClean="0">
                                    <a:latin typeface="Cambria Math" panose="02040503050406030204" pitchFamily="18" charset="0"/>
                                  </a:rPr>
                                  <m:t>𝟎</m:t>
                                </m:r>
                              </m:e>
                              <m:e>
                                <m:r>
                                  <a:rPr lang="es-AR" sz="2400" b="1" i="1" smtClean="0">
                                    <a:latin typeface="Cambria Math" panose="02040503050406030204" pitchFamily="18" charset="0"/>
                                  </a:rPr>
                                  <m:t>𝟏</m:t>
                                </m:r>
                              </m:e>
                            </m:mr>
                            <m:mr>
                              <m:e>
                                <m:r>
                                  <a:rPr lang="es-AR" sz="2400" b="1" i="1" smtClean="0">
                                    <a:latin typeface="Cambria Math" panose="02040503050406030204" pitchFamily="18" charset="0"/>
                                  </a:rPr>
                                  <m:t>𝟎</m:t>
                                </m:r>
                              </m:e>
                              <m:e>
                                <m:r>
                                  <a:rPr lang="es-AR" sz="2400" b="1" i="1" smtClean="0">
                                    <a:latin typeface="Cambria Math" panose="02040503050406030204" pitchFamily="18" charset="0"/>
                                  </a:rPr>
                                  <m:t>𝟏</m:t>
                                </m:r>
                              </m:e>
                              <m:e>
                                <m:r>
                                  <a:rPr lang="es-AR" sz="2400" b="1" i="1" smtClean="0">
                                    <a:latin typeface="Cambria Math" panose="02040503050406030204" pitchFamily="18" charset="0"/>
                                  </a:rPr>
                                  <m:t>𝟎</m:t>
                                </m:r>
                              </m:e>
                            </m:mr>
                            <m:mr>
                              <m:e>
                                <m:r>
                                  <a:rPr lang="es-AR" sz="2400" b="1" i="1" smtClean="0">
                                    <a:latin typeface="Cambria Math" panose="02040503050406030204" pitchFamily="18" charset="0"/>
                                  </a:rPr>
                                  <m:t>𝟎</m:t>
                                </m:r>
                              </m:e>
                              <m:e>
                                <m:r>
                                  <a:rPr lang="es-AR" sz="2400" b="1" i="1" smtClean="0">
                                    <a:latin typeface="Cambria Math" panose="02040503050406030204" pitchFamily="18" charset="0"/>
                                  </a:rPr>
                                  <m:t>𝟏</m:t>
                                </m:r>
                              </m:e>
                              <m:e>
                                <m:r>
                                  <a:rPr lang="es-AR" sz="2400" b="1" i="1" smtClean="0">
                                    <a:latin typeface="Cambria Math" panose="02040503050406030204" pitchFamily="18" charset="0"/>
                                  </a:rPr>
                                  <m:t>𝟏</m:t>
                                </m:r>
                              </m:e>
                            </m:mr>
                          </m:m>
                        </m:e>
                      </m:d>
                    </m:oMath>
                  </m:oMathPara>
                </a14:m>
                <a:endParaRPr lang="en-US" dirty="0"/>
              </a:p>
              <a:p>
                <a:pPr marL="342900" indent="-342900">
                  <a:buAutoNum type="arabicPeriod"/>
                </a:pPr>
                <a:endParaRPr lang="en-US" dirty="0"/>
              </a:p>
              <a:p>
                <a:endParaRPr lang="es-AR" dirty="0"/>
              </a:p>
            </p:txBody>
          </p:sp>
        </mc:Choice>
        <mc:Fallback xmlns="">
          <p:sp>
            <p:nvSpPr>
              <p:cNvPr id="32" name="CuadroTexto 31">
                <a:extLst>
                  <a:ext uri="{FF2B5EF4-FFF2-40B4-BE49-F238E27FC236}">
                    <a16:creationId xmlns:a16="http://schemas.microsoft.com/office/drawing/2014/main" id="{F68ED8C8-9FCF-4C65-921F-D5144DCD161B}"/>
                  </a:ext>
                </a:extLst>
              </p:cNvPr>
              <p:cNvSpPr txBox="1">
                <a:spLocks noRot="1" noChangeAspect="1" noMove="1" noResize="1" noEditPoints="1" noAdjustHandles="1" noChangeArrowheads="1" noChangeShapeType="1" noTextEdit="1"/>
              </p:cNvSpPr>
              <p:nvPr/>
            </p:nvSpPr>
            <p:spPr>
              <a:xfrm>
                <a:off x="1708032" y="4084312"/>
                <a:ext cx="5547098" cy="2176943"/>
              </a:xfrm>
              <a:prstGeom prst="rect">
                <a:avLst/>
              </a:prstGeom>
              <a:blipFill>
                <a:blip r:embed="rId7"/>
                <a:stretch>
                  <a:fillRect l="-879" t="-1681"/>
                </a:stretch>
              </a:blipFill>
            </p:spPr>
            <p:txBody>
              <a:bodyPr/>
              <a:lstStyle/>
              <a:p>
                <a:r>
                  <a:rPr lang="es-AR">
                    <a:noFill/>
                  </a:rPr>
                  <a:t> </a:t>
                </a:r>
              </a:p>
            </p:txBody>
          </p:sp>
        </mc:Fallback>
      </mc:AlternateContent>
      <p:sp>
        <p:nvSpPr>
          <p:cNvPr id="35" name="Elipse 34">
            <a:extLst>
              <a:ext uri="{FF2B5EF4-FFF2-40B4-BE49-F238E27FC236}">
                <a16:creationId xmlns:a16="http://schemas.microsoft.com/office/drawing/2014/main" id="{212808CF-15C7-4FE7-A68B-A073509F95AA}"/>
              </a:ext>
            </a:extLst>
          </p:cNvPr>
          <p:cNvSpPr/>
          <p:nvPr/>
        </p:nvSpPr>
        <p:spPr>
          <a:xfrm>
            <a:off x="3818333" y="4704547"/>
            <a:ext cx="358140" cy="940587"/>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6" name="Elipse 35">
            <a:extLst>
              <a:ext uri="{FF2B5EF4-FFF2-40B4-BE49-F238E27FC236}">
                <a16:creationId xmlns:a16="http://schemas.microsoft.com/office/drawing/2014/main" id="{F56555DB-7308-4293-A554-6F9C206B322A}"/>
              </a:ext>
            </a:extLst>
          </p:cNvPr>
          <p:cNvSpPr/>
          <p:nvPr/>
        </p:nvSpPr>
        <p:spPr>
          <a:xfrm>
            <a:off x="3813095" y="5011776"/>
            <a:ext cx="1303809" cy="33528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42" name="Rectángulo 41">
                <a:extLst>
                  <a:ext uri="{FF2B5EF4-FFF2-40B4-BE49-F238E27FC236}">
                    <a16:creationId xmlns:a16="http://schemas.microsoft.com/office/drawing/2014/main" id="{B82A6D86-140B-4D4F-9D9A-FF05D34ED095}"/>
                  </a:ext>
                </a:extLst>
              </p:cNvPr>
              <p:cNvSpPr/>
              <p:nvPr/>
            </p:nvSpPr>
            <p:spPr>
              <a:xfrm>
                <a:off x="6182083" y="5073358"/>
                <a:ext cx="1953408" cy="9521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t>La tasa es </a:t>
                </a:r>
                <a14:m>
                  <m:oMath xmlns:m="http://schemas.openxmlformats.org/officeDocument/2006/math">
                    <m:f>
                      <m:fPr>
                        <m:type m:val="skw"/>
                        <m:ctrlPr>
                          <a:rPr lang="es-AR" i="1" smtClean="0">
                            <a:latin typeface="Cambria Math" panose="02040503050406030204" pitchFamily="18" charset="0"/>
                          </a:rPr>
                        </m:ctrlPr>
                      </m:fPr>
                      <m:num>
                        <m:r>
                          <a:rPr lang="es-AR" b="0" i="1" smtClean="0">
                            <a:latin typeface="Cambria Math" panose="02040503050406030204" pitchFamily="18" charset="0"/>
                          </a:rPr>
                          <m:t>4</m:t>
                        </m:r>
                      </m:num>
                      <m:den>
                        <m:r>
                          <a:rPr lang="es-AR" b="0" i="1" smtClean="0">
                            <a:latin typeface="Cambria Math" panose="02040503050406030204" pitchFamily="18" charset="0"/>
                          </a:rPr>
                          <m:t>9</m:t>
                        </m:r>
                      </m:den>
                    </m:f>
                  </m:oMath>
                </a14:m>
                <a:endParaRPr lang="es-AR" dirty="0"/>
              </a:p>
            </p:txBody>
          </p:sp>
        </mc:Choice>
        <mc:Fallback xmlns="">
          <p:sp>
            <p:nvSpPr>
              <p:cNvPr id="42" name="Rectángulo 41">
                <a:extLst>
                  <a:ext uri="{FF2B5EF4-FFF2-40B4-BE49-F238E27FC236}">
                    <a16:creationId xmlns:a16="http://schemas.microsoft.com/office/drawing/2014/main" id="{B82A6D86-140B-4D4F-9D9A-FF05D34ED095}"/>
                  </a:ext>
                </a:extLst>
              </p:cNvPr>
              <p:cNvSpPr>
                <a:spLocks noRot="1" noChangeAspect="1" noMove="1" noResize="1" noEditPoints="1" noAdjustHandles="1" noChangeArrowheads="1" noChangeShapeType="1" noTextEdit="1"/>
              </p:cNvSpPr>
              <p:nvPr/>
            </p:nvSpPr>
            <p:spPr>
              <a:xfrm>
                <a:off x="6182083" y="5073358"/>
                <a:ext cx="1953408" cy="952146"/>
              </a:xfrm>
              <a:prstGeom prst="rect">
                <a:avLst/>
              </a:prstGeom>
              <a:blipFill>
                <a:blip r:embed="rId8"/>
                <a:stretch>
                  <a:fillRect t="-13924" r="-14551" b="-37342"/>
                </a:stretch>
              </a:blipFill>
            </p:spPr>
            <p:txBody>
              <a:bodyPr/>
              <a:lstStyle/>
              <a:p>
                <a:r>
                  <a:rPr lang="es-AR">
                    <a:noFill/>
                  </a:rPr>
                  <a:t> </a:t>
                </a:r>
              </a:p>
            </p:txBody>
          </p:sp>
        </mc:Fallback>
      </mc:AlternateContent>
      <p:sp>
        <p:nvSpPr>
          <p:cNvPr id="41" name="Rectángulo 40">
            <a:extLst>
              <a:ext uri="{FF2B5EF4-FFF2-40B4-BE49-F238E27FC236}">
                <a16:creationId xmlns:a16="http://schemas.microsoft.com/office/drawing/2014/main" id="{66A0F644-E9EB-4A41-A345-2A0902B8E714}"/>
              </a:ext>
            </a:extLst>
          </p:cNvPr>
          <p:cNvSpPr/>
          <p:nvPr/>
        </p:nvSpPr>
        <p:spPr>
          <a:xfrm>
            <a:off x="1851295" y="5775728"/>
            <a:ext cx="4900710" cy="960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EL ERROR ES LA INTERSECCIÓN DE LA FILA CON LA COLUMNA QUE TIENEN ERROR. Al cambiarlo se obtiene la transmisión correcta</a:t>
            </a:r>
          </a:p>
        </p:txBody>
      </p:sp>
      <p:sp>
        <p:nvSpPr>
          <p:cNvPr id="44" name="Elipse 43">
            <a:extLst>
              <a:ext uri="{FF2B5EF4-FFF2-40B4-BE49-F238E27FC236}">
                <a16:creationId xmlns:a16="http://schemas.microsoft.com/office/drawing/2014/main" id="{3CC90489-DDA4-4E5B-A16B-0F28A0C00F9E}"/>
              </a:ext>
            </a:extLst>
          </p:cNvPr>
          <p:cNvSpPr/>
          <p:nvPr/>
        </p:nvSpPr>
        <p:spPr>
          <a:xfrm rot="16200000">
            <a:off x="8393114" y="1605647"/>
            <a:ext cx="358140" cy="1255607"/>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45" name="Elipse 44">
            <a:extLst>
              <a:ext uri="{FF2B5EF4-FFF2-40B4-BE49-F238E27FC236}">
                <a16:creationId xmlns:a16="http://schemas.microsoft.com/office/drawing/2014/main" id="{3E85B87C-AA36-44E2-96E0-3AD75B782BF9}"/>
              </a:ext>
            </a:extLst>
          </p:cNvPr>
          <p:cNvSpPr/>
          <p:nvPr/>
        </p:nvSpPr>
        <p:spPr>
          <a:xfrm rot="16200000">
            <a:off x="8404571" y="1247506"/>
            <a:ext cx="358140" cy="125560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8" name="CuadroTexto 37">
            <a:extLst>
              <a:ext uri="{FF2B5EF4-FFF2-40B4-BE49-F238E27FC236}">
                <a16:creationId xmlns:a16="http://schemas.microsoft.com/office/drawing/2014/main" id="{EB8EA65E-17C8-4AA2-BB68-17BFC2D2482F}"/>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94039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4"/>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2"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xit" presetSubtype="0" fill="hold" grpId="1" nodeType="withEffect">
                                  <p:stCondLst>
                                    <p:cond delay="0"/>
                                  </p:stCondLst>
                                  <p:childTnLst>
                                    <p:set>
                                      <p:cBhvr>
                                        <p:cTn id="96" dur="1" fill="hold">
                                          <p:stCondLst>
                                            <p:cond delay="0"/>
                                          </p:stCondLst>
                                        </p:cTn>
                                        <p:tgtEl>
                                          <p:spTgt spid="45"/>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13" grpId="0" animBg="1"/>
      <p:bldP spid="13" grpId="1" animBg="1"/>
      <p:bldP spid="17" grpId="0" animBg="1"/>
      <p:bldP spid="17" grpId="1" animBg="1"/>
      <p:bldP spid="29" grpId="0" animBg="1"/>
      <p:bldP spid="29" grpId="1" animBg="1"/>
      <p:bldP spid="30" grpId="0" animBg="1"/>
      <p:bldP spid="30" grpId="1" animBg="1"/>
      <p:bldP spid="19" grpId="0" animBg="1"/>
      <p:bldP spid="19" grpId="1" animBg="1"/>
      <p:bldP spid="20" grpId="0" animBg="1"/>
      <p:bldP spid="20" grpId="1" animBg="1"/>
      <p:bldP spid="33" grpId="0" animBg="1"/>
      <p:bldP spid="33" grpId="1" animBg="1"/>
      <p:bldP spid="34" grpId="0" animBg="1"/>
      <p:bldP spid="34" grpId="1" animBg="1"/>
      <p:bldP spid="25" grpId="0" animBg="1"/>
      <p:bldP spid="25" grpId="1" animBg="1"/>
      <p:bldP spid="27" grpId="0" animBg="1"/>
      <p:bldP spid="27" grpId="1" animBg="1"/>
      <p:bldP spid="28" grpId="0"/>
      <p:bldP spid="28" grpId="1"/>
      <p:bldP spid="31" grpId="0" animBg="1"/>
      <p:bldP spid="32" grpId="0"/>
      <p:bldP spid="35" grpId="0" animBg="1"/>
      <p:bldP spid="35" grpId="1" animBg="1"/>
      <p:bldP spid="35" grpId="2" animBg="1"/>
      <p:bldP spid="36" grpId="0" animBg="1"/>
      <p:bldP spid="42" grpId="0" animBg="1"/>
      <p:bldP spid="41" grpId="0" animBg="1"/>
      <p:bldP spid="44" grpId="0" animBg="1"/>
      <p:bldP spid="44" grpId="1" animBg="1"/>
      <p:bldP spid="45" grpId="0" animBg="1"/>
      <p:bldP spid="4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628105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5821930"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CODIFICACIÓN INTERNA: LDPC</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mc:AlternateContent xmlns:mc="http://schemas.openxmlformats.org/markup-compatibility/2006">
        <mc:Choice xmlns:a14="http://schemas.microsoft.com/office/drawing/2010/main" Requires="a14">
          <p:sp>
            <p:nvSpPr>
              <p:cNvPr id="24" name="CuadroTexto 23">
                <a:extLst>
                  <a:ext uri="{FF2B5EF4-FFF2-40B4-BE49-F238E27FC236}">
                    <a16:creationId xmlns:a16="http://schemas.microsoft.com/office/drawing/2014/main" id="{F97BF874-7D44-4774-947C-91ABF4318DD2}"/>
                  </a:ext>
                </a:extLst>
              </p:cNvPr>
              <p:cNvSpPr txBox="1"/>
              <p:nvPr/>
            </p:nvSpPr>
            <p:spPr>
              <a:xfrm>
                <a:off x="527537" y="940154"/>
                <a:ext cx="6458365" cy="1492332"/>
              </a:xfrm>
              <a:prstGeom prst="rect">
                <a:avLst/>
              </a:prstGeom>
              <a:noFill/>
            </p:spPr>
            <p:txBody>
              <a:bodyPr wrap="square" rtlCol="0">
                <a:spAutoFit/>
              </a:bodyPr>
              <a:lstStyle/>
              <a:p>
                <a:pPr algn="just"/>
                <a:r>
                  <a:rPr lang="es-AR" b="1" dirty="0"/>
                  <a:t>LDPC</a:t>
                </a:r>
                <a:r>
                  <a:rPr lang="es-AR" dirty="0"/>
                  <a:t> está construido con la misma idea básica, usar códigos de paridad y códigos de producto.</a:t>
                </a:r>
              </a:p>
              <a:p>
                <a:pPr algn="just"/>
                <a:endParaRPr lang="es-AR" dirty="0"/>
              </a:p>
              <a:p>
                <a:pPr algn="just"/>
                <a:r>
                  <a:rPr lang="es-AR" dirty="0"/>
                  <a:t>En el estándar de DVB-S2 hay un rango de códigos desde </a:t>
                </a:r>
                <a14:m>
                  <m:oMath xmlns:m="http://schemas.openxmlformats.org/officeDocument/2006/math">
                    <m:f>
                      <m:fPr>
                        <m:type m:val="skw"/>
                        <m:ctrlPr>
                          <a:rPr lang="es-AR" i="1" smtClean="0">
                            <a:latin typeface="Cambria Math" panose="02040503050406030204" pitchFamily="18" charset="0"/>
                          </a:rPr>
                        </m:ctrlPr>
                      </m:fPr>
                      <m:num>
                        <m:r>
                          <a:rPr lang="es-AR" b="0" i="1" smtClean="0">
                            <a:latin typeface="Cambria Math" panose="02040503050406030204" pitchFamily="18" charset="0"/>
                          </a:rPr>
                          <m:t>1</m:t>
                        </m:r>
                      </m:num>
                      <m:den>
                        <m:r>
                          <a:rPr lang="es-AR" b="0" i="1" smtClean="0">
                            <a:latin typeface="Cambria Math" panose="02040503050406030204" pitchFamily="18" charset="0"/>
                          </a:rPr>
                          <m:t>4</m:t>
                        </m:r>
                      </m:den>
                    </m:f>
                  </m:oMath>
                </a14:m>
                <a:r>
                  <a:rPr lang="es-AR" dirty="0"/>
                  <a:t> a </a:t>
                </a:r>
                <a14:m>
                  <m:oMath xmlns:m="http://schemas.openxmlformats.org/officeDocument/2006/math">
                    <m:f>
                      <m:fPr>
                        <m:type m:val="skw"/>
                        <m:ctrlPr>
                          <a:rPr lang="es-AR" i="1" smtClean="0">
                            <a:latin typeface="Cambria Math" panose="02040503050406030204" pitchFamily="18" charset="0"/>
                          </a:rPr>
                        </m:ctrlPr>
                      </m:fPr>
                      <m:num>
                        <m:r>
                          <a:rPr lang="es-AR" b="0" i="1" smtClean="0">
                            <a:latin typeface="Cambria Math" panose="02040503050406030204" pitchFamily="18" charset="0"/>
                          </a:rPr>
                          <m:t>9</m:t>
                        </m:r>
                      </m:num>
                      <m:den>
                        <m:r>
                          <a:rPr lang="es-AR" b="0" i="1" smtClean="0">
                            <a:latin typeface="Cambria Math" panose="02040503050406030204" pitchFamily="18" charset="0"/>
                          </a:rPr>
                          <m:t>10</m:t>
                        </m:r>
                      </m:den>
                    </m:f>
                  </m:oMath>
                </a14:m>
                <a:r>
                  <a:rPr lang="es-AR" dirty="0"/>
                  <a:t> para tramas normales y de </a:t>
                </a:r>
                <a14:m>
                  <m:oMath xmlns:m="http://schemas.openxmlformats.org/officeDocument/2006/math">
                    <m:f>
                      <m:fPr>
                        <m:type m:val="skw"/>
                        <m:ctrlPr>
                          <a:rPr lang="es-AR" i="1" smtClean="0">
                            <a:latin typeface="Cambria Math" panose="02040503050406030204" pitchFamily="18" charset="0"/>
                          </a:rPr>
                        </m:ctrlPr>
                      </m:fPr>
                      <m:num>
                        <m:r>
                          <a:rPr lang="es-AR" b="0" i="1" smtClean="0">
                            <a:latin typeface="Cambria Math" panose="02040503050406030204" pitchFamily="18" charset="0"/>
                          </a:rPr>
                          <m:t>1</m:t>
                        </m:r>
                      </m:num>
                      <m:den>
                        <m:r>
                          <a:rPr lang="es-AR" b="0" i="1" smtClean="0">
                            <a:latin typeface="Cambria Math" panose="02040503050406030204" pitchFamily="18" charset="0"/>
                          </a:rPr>
                          <m:t>4</m:t>
                        </m:r>
                      </m:den>
                    </m:f>
                  </m:oMath>
                </a14:m>
                <a:r>
                  <a:rPr lang="es-AR" dirty="0"/>
                  <a:t> a </a:t>
                </a:r>
                <a14:m>
                  <m:oMath xmlns:m="http://schemas.openxmlformats.org/officeDocument/2006/math">
                    <m:f>
                      <m:fPr>
                        <m:type m:val="skw"/>
                        <m:ctrlPr>
                          <a:rPr lang="es-AR" i="1" smtClean="0">
                            <a:latin typeface="Cambria Math" panose="02040503050406030204" pitchFamily="18" charset="0"/>
                          </a:rPr>
                        </m:ctrlPr>
                      </m:fPr>
                      <m:num>
                        <m:r>
                          <a:rPr lang="es-AR" b="0" i="1" smtClean="0">
                            <a:latin typeface="Cambria Math" panose="02040503050406030204" pitchFamily="18" charset="0"/>
                          </a:rPr>
                          <m:t>8</m:t>
                        </m:r>
                      </m:num>
                      <m:den>
                        <m:r>
                          <a:rPr lang="es-AR" b="0" i="1" smtClean="0">
                            <a:latin typeface="Cambria Math" panose="02040503050406030204" pitchFamily="18" charset="0"/>
                          </a:rPr>
                          <m:t>9</m:t>
                        </m:r>
                      </m:den>
                    </m:f>
                  </m:oMath>
                </a14:m>
                <a:r>
                  <a:rPr lang="es-AR" dirty="0"/>
                  <a:t> para tramas cortas.</a:t>
                </a:r>
              </a:p>
            </p:txBody>
          </p:sp>
        </mc:Choice>
        <mc:Fallback>
          <p:sp>
            <p:nvSpPr>
              <p:cNvPr id="24" name="CuadroTexto 23">
                <a:extLst>
                  <a:ext uri="{FF2B5EF4-FFF2-40B4-BE49-F238E27FC236}">
                    <a16:creationId xmlns:a16="http://schemas.microsoft.com/office/drawing/2014/main" id="{F97BF874-7D44-4774-947C-91ABF4318DD2}"/>
                  </a:ext>
                </a:extLst>
              </p:cNvPr>
              <p:cNvSpPr txBox="1">
                <a:spLocks noRot="1" noChangeAspect="1" noMove="1" noResize="1" noEditPoints="1" noAdjustHandles="1" noChangeArrowheads="1" noChangeShapeType="1" noTextEdit="1"/>
              </p:cNvSpPr>
              <p:nvPr/>
            </p:nvSpPr>
            <p:spPr>
              <a:xfrm>
                <a:off x="527537" y="940154"/>
                <a:ext cx="6458365" cy="1492332"/>
              </a:xfrm>
              <a:prstGeom prst="rect">
                <a:avLst/>
              </a:prstGeom>
              <a:blipFill>
                <a:blip r:embed="rId3"/>
                <a:stretch>
                  <a:fillRect l="-850" t="-2041" r="-7082" b="-42041"/>
                </a:stretch>
              </a:blipFill>
            </p:spPr>
            <p:txBody>
              <a:bodyPr/>
              <a:lstStyle/>
              <a:p>
                <a:r>
                  <a:rPr lang="es-AR">
                    <a:noFill/>
                  </a:rPr>
                  <a:t> </a:t>
                </a:r>
              </a:p>
            </p:txBody>
          </p:sp>
        </mc:Fallback>
      </mc:AlternateContent>
      <p:sp>
        <p:nvSpPr>
          <p:cNvPr id="46" name="CuadroTexto 45">
            <a:extLst>
              <a:ext uri="{FF2B5EF4-FFF2-40B4-BE49-F238E27FC236}">
                <a16:creationId xmlns:a16="http://schemas.microsoft.com/office/drawing/2014/main" id="{4E4EF300-40B9-421E-A2C2-B08474EBE522}"/>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pic>
        <p:nvPicPr>
          <p:cNvPr id="43" name="Imagen 42">
            <a:extLst>
              <a:ext uri="{FF2B5EF4-FFF2-40B4-BE49-F238E27FC236}">
                <a16:creationId xmlns:a16="http://schemas.microsoft.com/office/drawing/2014/main" id="{4493BF15-1C4C-49CE-B7EB-CBDB5F1BB59A}"/>
              </a:ext>
            </a:extLst>
          </p:cNvPr>
          <p:cNvPicPr>
            <a:picLocks noChangeAspect="1"/>
          </p:cNvPicPr>
          <p:nvPr/>
        </p:nvPicPr>
        <p:blipFill>
          <a:blip r:embed="rId4"/>
          <a:stretch>
            <a:fillRect/>
          </a:stretch>
        </p:blipFill>
        <p:spPr>
          <a:xfrm>
            <a:off x="527537" y="2625936"/>
            <a:ext cx="5114219" cy="1963220"/>
          </a:xfrm>
          <a:prstGeom prst="rect">
            <a:avLst/>
          </a:prstGeom>
        </p:spPr>
      </p:pic>
      <p:pic>
        <p:nvPicPr>
          <p:cNvPr id="48" name="Imagen 47">
            <a:extLst>
              <a:ext uri="{FF2B5EF4-FFF2-40B4-BE49-F238E27FC236}">
                <a16:creationId xmlns:a16="http://schemas.microsoft.com/office/drawing/2014/main" id="{4D50C4B0-84EF-4926-8984-1AE605DC28DC}"/>
              </a:ext>
            </a:extLst>
          </p:cNvPr>
          <p:cNvPicPr>
            <a:picLocks noChangeAspect="1"/>
          </p:cNvPicPr>
          <p:nvPr/>
        </p:nvPicPr>
        <p:blipFill>
          <a:blip r:embed="rId5"/>
          <a:stretch>
            <a:fillRect/>
          </a:stretch>
        </p:blipFill>
        <p:spPr>
          <a:xfrm>
            <a:off x="527537" y="4666087"/>
            <a:ext cx="5114219" cy="1998462"/>
          </a:xfrm>
          <a:prstGeom prst="rect">
            <a:avLst/>
          </a:prstGeom>
        </p:spPr>
      </p:pic>
      <p:sp>
        <p:nvSpPr>
          <p:cNvPr id="49" name="Rectángulo 48">
            <a:extLst>
              <a:ext uri="{FF2B5EF4-FFF2-40B4-BE49-F238E27FC236}">
                <a16:creationId xmlns:a16="http://schemas.microsoft.com/office/drawing/2014/main" id="{18664216-6ABE-4808-9802-EA38E4F5A0E9}"/>
              </a:ext>
            </a:extLst>
          </p:cNvPr>
          <p:cNvSpPr/>
          <p:nvPr/>
        </p:nvSpPr>
        <p:spPr>
          <a:xfrm>
            <a:off x="5828523" y="3448052"/>
            <a:ext cx="2688199" cy="2436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Si hay una alta relación SNR, uso las tasas altas para 32-APSK o 16-APSK, porque por definición necesito una alta SNR para que esas señales puedan ser detectadas.</a:t>
            </a:r>
          </a:p>
        </p:txBody>
      </p:sp>
    </p:spTree>
    <p:extLst>
      <p:ext uri="{BB962C8B-B14F-4D97-AF65-F5344CB8AC3E}">
        <p14:creationId xmlns:p14="http://schemas.microsoft.com/office/powerpoint/2010/main" val="3788923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4953001"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4579777"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TASA DE CODIFICACIÓN</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4" name="CuadroTexto 23">
            <a:extLst>
              <a:ext uri="{FF2B5EF4-FFF2-40B4-BE49-F238E27FC236}">
                <a16:creationId xmlns:a16="http://schemas.microsoft.com/office/drawing/2014/main" id="{F97BF874-7D44-4774-947C-91ABF4318DD2}"/>
              </a:ext>
            </a:extLst>
          </p:cNvPr>
          <p:cNvSpPr txBox="1"/>
          <p:nvPr/>
        </p:nvSpPr>
        <p:spPr>
          <a:xfrm>
            <a:off x="527537" y="940154"/>
            <a:ext cx="6458365" cy="646331"/>
          </a:xfrm>
          <a:prstGeom prst="rect">
            <a:avLst/>
          </a:prstGeom>
          <a:noFill/>
        </p:spPr>
        <p:txBody>
          <a:bodyPr wrap="square" rtlCol="0">
            <a:spAutoFit/>
          </a:bodyPr>
          <a:lstStyle/>
          <a:p>
            <a:pPr algn="just"/>
            <a:r>
              <a:rPr lang="es-AR" b="1" dirty="0"/>
              <a:t>Interesante: </a:t>
            </a:r>
            <a:r>
              <a:rPr lang="es-AR" dirty="0"/>
              <a:t>la teoría de codificación y el cambiar la tasa de codificación ofrece un rango de libertad extra.</a:t>
            </a:r>
          </a:p>
        </p:txBody>
      </p:sp>
      <p:sp>
        <p:nvSpPr>
          <p:cNvPr id="46" name="CuadroTexto 45">
            <a:extLst>
              <a:ext uri="{FF2B5EF4-FFF2-40B4-BE49-F238E27FC236}">
                <a16:creationId xmlns:a16="http://schemas.microsoft.com/office/drawing/2014/main" id="{4E4EF300-40B9-421E-A2C2-B08474EBE522}"/>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pic>
        <p:nvPicPr>
          <p:cNvPr id="2" name="Imagen 1">
            <a:extLst>
              <a:ext uri="{FF2B5EF4-FFF2-40B4-BE49-F238E27FC236}">
                <a16:creationId xmlns:a16="http://schemas.microsoft.com/office/drawing/2014/main" id="{ACE6A0FE-5070-44F5-9C20-0181F1343746}"/>
              </a:ext>
            </a:extLst>
          </p:cNvPr>
          <p:cNvPicPr>
            <a:picLocks noChangeAspect="1"/>
          </p:cNvPicPr>
          <p:nvPr/>
        </p:nvPicPr>
        <p:blipFill>
          <a:blip r:embed="rId3"/>
          <a:stretch>
            <a:fillRect/>
          </a:stretch>
        </p:blipFill>
        <p:spPr>
          <a:xfrm>
            <a:off x="401216" y="1912014"/>
            <a:ext cx="7661908" cy="4234945"/>
          </a:xfrm>
          <a:prstGeom prst="rect">
            <a:avLst/>
          </a:prstGeom>
        </p:spPr>
      </p:pic>
      <p:sp>
        <p:nvSpPr>
          <p:cNvPr id="4" name="Elipse 3">
            <a:extLst>
              <a:ext uri="{FF2B5EF4-FFF2-40B4-BE49-F238E27FC236}">
                <a16:creationId xmlns:a16="http://schemas.microsoft.com/office/drawing/2014/main" id="{8D720124-F005-4A40-9676-6AAB32FE332F}"/>
              </a:ext>
            </a:extLst>
          </p:cNvPr>
          <p:cNvSpPr/>
          <p:nvPr/>
        </p:nvSpPr>
        <p:spPr>
          <a:xfrm>
            <a:off x="2257820" y="3748120"/>
            <a:ext cx="1798216" cy="1455429"/>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6" name="Rectángulo 5">
            <a:extLst>
              <a:ext uri="{FF2B5EF4-FFF2-40B4-BE49-F238E27FC236}">
                <a16:creationId xmlns:a16="http://schemas.microsoft.com/office/drawing/2014/main" id="{E9232177-813C-4BD1-ADC9-88E45F121C34}"/>
              </a:ext>
            </a:extLst>
          </p:cNvPr>
          <p:cNvSpPr/>
          <p:nvPr/>
        </p:nvSpPr>
        <p:spPr>
          <a:xfrm>
            <a:off x="1205721" y="3087701"/>
            <a:ext cx="1798216" cy="82159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sz="1200" b="1" dirty="0"/>
              <a:t>Aún utilizando QPSK la performance mejoró gracias al código LPDC</a:t>
            </a:r>
            <a:endParaRPr lang="es-AR" sz="1600" b="1" dirty="0"/>
          </a:p>
        </p:txBody>
      </p:sp>
    </p:spTree>
    <p:extLst>
      <p:ext uri="{BB962C8B-B14F-4D97-AF65-F5344CB8AC3E}">
        <p14:creationId xmlns:p14="http://schemas.microsoft.com/office/powerpoint/2010/main" val="192785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B62FF10-4CC9-4BAD-9E6B-70086D8C16D0}"/>
              </a:ext>
            </a:extLst>
          </p:cNvPr>
          <p:cNvPicPr>
            <a:picLocks noChangeAspect="1"/>
          </p:cNvPicPr>
          <p:nvPr/>
        </p:nvPicPr>
        <p:blipFill>
          <a:blip r:embed="rId2"/>
          <a:stretch>
            <a:fillRect/>
          </a:stretch>
        </p:blipFill>
        <p:spPr>
          <a:xfrm>
            <a:off x="2154535" y="3217997"/>
            <a:ext cx="5288397" cy="3453245"/>
          </a:xfrm>
          <a:prstGeom prst="rect">
            <a:avLst/>
          </a:prstGeom>
        </p:spPr>
      </p:pic>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3868211"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3478765"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BIT INTERLEAVER</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 name="CuadroTexto 1">
            <a:extLst>
              <a:ext uri="{FF2B5EF4-FFF2-40B4-BE49-F238E27FC236}">
                <a16:creationId xmlns:a16="http://schemas.microsoft.com/office/drawing/2014/main" id="{E952F488-36EB-4AE3-B503-162975524D4A}"/>
              </a:ext>
            </a:extLst>
          </p:cNvPr>
          <p:cNvSpPr txBox="1"/>
          <p:nvPr/>
        </p:nvSpPr>
        <p:spPr>
          <a:xfrm>
            <a:off x="3886200" y="1524774"/>
            <a:ext cx="3372265" cy="707886"/>
          </a:xfrm>
          <a:prstGeom prst="rect">
            <a:avLst/>
          </a:prstGeom>
          <a:noFill/>
        </p:spPr>
        <p:txBody>
          <a:bodyPr wrap="square" rtlCol="0">
            <a:spAutoFit/>
          </a:bodyPr>
          <a:lstStyle/>
          <a:p>
            <a:pPr algn="ctr"/>
            <a:r>
              <a:rPr lang="es-AR" sz="2000" dirty="0"/>
              <a:t>Presente solo en modulaciones distintas a QPSK</a:t>
            </a:r>
          </a:p>
        </p:txBody>
      </p:sp>
      <p:pic>
        <p:nvPicPr>
          <p:cNvPr id="8" name="Imagen 7">
            <a:extLst>
              <a:ext uri="{FF2B5EF4-FFF2-40B4-BE49-F238E27FC236}">
                <a16:creationId xmlns:a16="http://schemas.microsoft.com/office/drawing/2014/main" id="{C5DEF6DE-E53A-4EF1-B05B-0ADE384F791C}"/>
              </a:ext>
            </a:extLst>
          </p:cNvPr>
          <p:cNvPicPr>
            <a:picLocks noChangeAspect="1"/>
          </p:cNvPicPr>
          <p:nvPr/>
        </p:nvPicPr>
        <p:blipFill>
          <a:blip r:embed="rId4"/>
          <a:stretch>
            <a:fillRect/>
          </a:stretch>
        </p:blipFill>
        <p:spPr>
          <a:xfrm>
            <a:off x="597053" y="885794"/>
            <a:ext cx="3086100" cy="2343150"/>
          </a:xfrm>
          <a:prstGeom prst="rect">
            <a:avLst/>
          </a:prstGeom>
        </p:spPr>
      </p:pic>
      <p:sp>
        <p:nvSpPr>
          <p:cNvPr id="12" name="Rectángulo 11">
            <a:extLst>
              <a:ext uri="{FF2B5EF4-FFF2-40B4-BE49-F238E27FC236}">
                <a16:creationId xmlns:a16="http://schemas.microsoft.com/office/drawing/2014/main" id="{257B7017-7A92-4D3E-82F8-69ACBF1C7CC5}"/>
              </a:ext>
            </a:extLst>
          </p:cNvPr>
          <p:cNvSpPr/>
          <p:nvPr/>
        </p:nvSpPr>
        <p:spPr>
          <a:xfrm>
            <a:off x="1724025" y="1558290"/>
            <a:ext cx="765810" cy="67437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4A617AC3-0134-4502-938E-0F4F7C5F7556}"/>
              </a:ext>
            </a:extLst>
          </p:cNvPr>
          <p:cNvSpPr/>
          <p:nvPr/>
        </p:nvSpPr>
        <p:spPr>
          <a:xfrm>
            <a:off x="800100" y="1558290"/>
            <a:ext cx="840105" cy="6915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044FFEDD-EEDE-4A0F-BCE6-23884551F737}"/>
              </a:ext>
            </a:extLst>
          </p:cNvPr>
          <p:cNvSpPr/>
          <p:nvPr/>
        </p:nvSpPr>
        <p:spPr>
          <a:xfrm>
            <a:off x="2520315" y="1577340"/>
            <a:ext cx="531495" cy="67437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4" name="CuadroTexto 3">
            <a:extLst>
              <a:ext uri="{FF2B5EF4-FFF2-40B4-BE49-F238E27FC236}">
                <a16:creationId xmlns:a16="http://schemas.microsoft.com/office/drawing/2014/main" id="{86D4A92D-DD5C-4E71-855E-DC26FE24EB53}"/>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
        <p:nvSpPr>
          <p:cNvPr id="17" name="CuadroTexto 16">
            <a:extLst>
              <a:ext uri="{FF2B5EF4-FFF2-40B4-BE49-F238E27FC236}">
                <a16:creationId xmlns:a16="http://schemas.microsoft.com/office/drawing/2014/main" id="{9FE17210-68BE-4366-9F06-63505E2D918C}"/>
              </a:ext>
            </a:extLst>
          </p:cNvPr>
          <p:cNvSpPr txBox="1"/>
          <p:nvPr/>
        </p:nvSpPr>
        <p:spPr>
          <a:xfrm>
            <a:off x="517809" y="3217997"/>
            <a:ext cx="3372265" cy="400110"/>
          </a:xfrm>
          <a:prstGeom prst="rect">
            <a:avLst/>
          </a:prstGeom>
          <a:noFill/>
        </p:spPr>
        <p:txBody>
          <a:bodyPr wrap="square" rtlCol="0">
            <a:spAutoFit/>
          </a:bodyPr>
          <a:lstStyle/>
          <a:p>
            <a:pPr algn="just"/>
            <a:r>
              <a:rPr lang="es-AR" sz="2000" dirty="0"/>
              <a:t>Funcionamiento:</a:t>
            </a:r>
          </a:p>
        </p:txBody>
      </p:sp>
      <p:grpSp>
        <p:nvGrpSpPr>
          <p:cNvPr id="18" name="Grupo 17">
            <a:extLst>
              <a:ext uri="{FF2B5EF4-FFF2-40B4-BE49-F238E27FC236}">
                <a16:creationId xmlns:a16="http://schemas.microsoft.com/office/drawing/2014/main" id="{0292D577-48C0-4156-85C0-549EC0D3C895}"/>
              </a:ext>
            </a:extLst>
          </p:cNvPr>
          <p:cNvGrpSpPr/>
          <p:nvPr/>
        </p:nvGrpSpPr>
        <p:grpSpPr>
          <a:xfrm>
            <a:off x="597053" y="3678847"/>
            <a:ext cx="7506087" cy="2408863"/>
            <a:chOff x="597053" y="3678847"/>
            <a:chExt cx="7506087" cy="2408863"/>
          </a:xfrm>
        </p:grpSpPr>
        <p:sp>
          <p:nvSpPr>
            <p:cNvPr id="13" name="Rectángulo 12">
              <a:extLst>
                <a:ext uri="{FF2B5EF4-FFF2-40B4-BE49-F238E27FC236}">
                  <a16:creationId xmlns:a16="http://schemas.microsoft.com/office/drawing/2014/main" id="{75FA8B13-1B34-40C1-AD2B-27779D85FCBA}"/>
                </a:ext>
              </a:extLst>
            </p:cNvPr>
            <p:cNvSpPr/>
            <p:nvPr/>
          </p:nvSpPr>
          <p:spPr>
            <a:xfrm>
              <a:off x="597053" y="3678847"/>
              <a:ext cx="7506087" cy="24088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tIns="180000" rtlCol="0" anchor="t"/>
            <a:lstStyle/>
            <a:p>
              <a:pPr algn="ctr"/>
              <a:r>
                <a:rPr lang="es-AR" dirty="0"/>
                <a:t>La configuración del bloque también está estipulada en una tabla en la norma:</a:t>
              </a:r>
            </a:p>
            <a:p>
              <a:pPr algn="ctr"/>
              <a:endParaRPr lang="es-AR" dirty="0"/>
            </a:p>
          </p:txBody>
        </p:sp>
        <p:pic>
          <p:nvPicPr>
            <p:cNvPr id="11" name="Imagen 10">
              <a:extLst>
                <a:ext uri="{FF2B5EF4-FFF2-40B4-BE49-F238E27FC236}">
                  <a16:creationId xmlns:a16="http://schemas.microsoft.com/office/drawing/2014/main" id="{5EE4877A-CEFF-42AF-82E6-718B59AF38E7}"/>
                </a:ext>
              </a:extLst>
            </p:cNvPr>
            <p:cNvPicPr>
              <a:picLocks noChangeAspect="1"/>
            </p:cNvPicPr>
            <p:nvPr/>
          </p:nvPicPr>
          <p:blipFill>
            <a:blip r:embed="rId5"/>
            <a:stretch>
              <a:fillRect/>
            </a:stretch>
          </p:blipFill>
          <p:spPr>
            <a:xfrm>
              <a:off x="858715" y="4371468"/>
              <a:ext cx="6985854" cy="1378787"/>
            </a:xfrm>
            <a:prstGeom prst="rect">
              <a:avLst/>
            </a:prstGeom>
          </p:spPr>
        </p:pic>
      </p:grpSp>
    </p:spTree>
    <p:extLst>
      <p:ext uri="{BB962C8B-B14F-4D97-AF65-F5344CB8AC3E}">
        <p14:creationId xmlns:p14="http://schemas.microsoft.com/office/powerpoint/2010/main" val="272934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pic>
        <p:nvPicPr>
          <p:cNvPr id="8" name="Imagen 7">
            <a:extLst>
              <a:ext uri="{FF2B5EF4-FFF2-40B4-BE49-F238E27FC236}">
                <a16:creationId xmlns:a16="http://schemas.microsoft.com/office/drawing/2014/main" id="{D62AAA9F-1D96-4792-9FB4-D8D18D837B38}"/>
              </a:ext>
            </a:extLst>
          </p:cNvPr>
          <p:cNvPicPr>
            <a:picLocks noChangeAspect="1"/>
          </p:cNvPicPr>
          <p:nvPr/>
        </p:nvPicPr>
        <p:blipFill>
          <a:blip r:embed="rId3"/>
          <a:stretch>
            <a:fillRect/>
          </a:stretch>
        </p:blipFill>
        <p:spPr>
          <a:xfrm>
            <a:off x="490912" y="1018796"/>
            <a:ext cx="8000738" cy="5078313"/>
          </a:xfrm>
          <a:prstGeom prst="rect">
            <a:avLst/>
          </a:prstGeom>
        </p:spPr>
      </p:pic>
      <p:sp>
        <p:nvSpPr>
          <p:cNvPr id="11" name="Paralelogramo 10">
            <a:extLst>
              <a:ext uri="{FF2B5EF4-FFF2-40B4-BE49-F238E27FC236}">
                <a16:creationId xmlns:a16="http://schemas.microsoft.com/office/drawing/2014/main" id="{E3A294EB-06D9-4761-A8C7-D92177AE2CB6}"/>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2" name="Paralelogramo 11">
            <a:extLst>
              <a:ext uri="{FF2B5EF4-FFF2-40B4-BE49-F238E27FC236}">
                <a16:creationId xmlns:a16="http://schemas.microsoft.com/office/drawing/2014/main" id="{25A6EDC4-783D-4C4F-AE17-7597C4FC9FDF}"/>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sp>
        <p:nvSpPr>
          <p:cNvPr id="2" name="Rectángulo 1">
            <a:extLst>
              <a:ext uri="{FF2B5EF4-FFF2-40B4-BE49-F238E27FC236}">
                <a16:creationId xmlns:a16="http://schemas.microsoft.com/office/drawing/2014/main" id="{4211CAE3-648B-4054-A5F8-B2C37039C7DB}"/>
              </a:ext>
            </a:extLst>
          </p:cNvPr>
          <p:cNvSpPr/>
          <p:nvPr/>
        </p:nvSpPr>
        <p:spPr>
          <a:xfrm>
            <a:off x="867507" y="1252806"/>
            <a:ext cx="5498123" cy="16881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DC64804D-DEB0-4B4F-9A2C-CC28C321A6B1}"/>
              </a:ext>
            </a:extLst>
          </p:cNvPr>
          <p:cNvSpPr/>
          <p:nvPr/>
        </p:nvSpPr>
        <p:spPr>
          <a:xfrm>
            <a:off x="1137138" y="3259015"/>
            <a:ext cx="1266093" cy="162540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F12194B8-247E-47A0-BB42-AE414B6D8905}"/>
              </a:ext>
            </a:extLst>
          </p:cNvPr>
          <p:cNvSpPr/>
          <p:nvPr/>
        </p:nvSpPr>
        <p:spPr>
          <a:xfrm>
            <a:off x="2461260" y="3252879"/>
            <a:ext cx="2244090" cy="163154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599AF6C6-58C9-48CD-A273-DB74200510B8}"/>
              </a:ext>
            </a:extLst>
          </p:cNvPr>
          <p:cNvSpPr/>
          <p:nvPr/>
        </p:nvSpPr>
        <p:spPr>
          <a:xfrm>
            <a:off x="4773930" y="2979420"/>
            <a:ext cx="834390" cy="18745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3D9A8A6C-C7BE-4B09-860A-F3739694815C}"/>
              </a:ext>
            </a:extLst>
          </p:cNvPr>
          <p:cNvSpPr/>
          <p:nvPr/>
        </p:nvSpPr>
        <p:spPr>
          <a:xfrm>
            <a:off x="5650231" y="2979420"/>
            <a:ext cx="1281166" cy="1905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F0B1E1A3-1DB8-4F5C-981E-A28E0D17207E}"/>
              </a:ext>
            </a:extLst>
          </p:cNvPr>
          <p:cNvSpPr/>
          <p:nvPr/>
        </p:nvSpPr>
        <p:spPr>
          <a:xfrm>
            <a:off x="7006590" y="2987040"/>
            <a:ext cx="956310" cy="1905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34B1DB1A-0147-4D25-ABDD-F7D9C182CFE2}"/>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276934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5509074"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60" y="0"/>
            <a:ext cx="512789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MAPEO Y MODULACIONES</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 name="CuadroTexto 1">
            <a:extLst>
              <a:ext uri="{FF2B5EF4-FFF2-40B4-BE49-F238E27FC236}">
                <a16:creationId xmlns:a16="http://schemas.microsoft.com/office/drawing/2014/main" id="{E952F488-36EB-4AE3-B503-162975524D4A}"/>
              </a:ext>
            </a:extLst>
          </p:cNvPr>
          <p:cNvSpPr txBox="1"/>
          <p:nvPr/>
        </p:nvSpPr>
        <p:spPr>
          <a:xfrm>
            <a:off x="669702" y="823979"/>
            <a:ext cx="7718083" cy="1323439"/>
          </a:xfrm>
          <a:prstGeom prst="rect">
            <a:avLst/>
          </a:prstGeom>
          <a:noFill/>
        </p:spPr>
        <p:txBody>
          <a:bodyPr wrap="square" rtlCol="0">
            <a:spAutoFit/>
          </a:bodyPr>
          <a:lstStyle/>
          <a:p>
            <a:pPr algn="just"/>
            <a:r>
              <a:rPr lang="es-AR" sz="2000" b="1" dirty="0"/>
              <a:t>Problema: </a:t>
            </a:r>
            <a:r>
              <a:rPr lang="es-AR" sz="2000" dirty="0"/>
              <a:t>no hay un esquema de modulación de único tamaño que sea bueno para todos los canales de radio. </a:t>
            </a:r>
          </a:p>
          <a:p>
            <a:pPr algn="just"/>
            <a:endParaRPr lang="es-AR" sz="2000" dirty="0"/>
          </a:p>
          <a:p>
            <a:pPr algn="just"/>
            <a:r>
              <a:rPr lang="es-AR" sz="2000" b="1" dirty="0"/>
              <a:t>DVB-S2</a:t>
            </a:r>
            <a:r>
              <a:rPr lang="es-AR" sz="2000" dirty="0"/>
              <a:t> permite elegir entre cuatro constelaciones.</a:t>
            </a:r>
          </a:p>
        </p:txBody>
      </p:sp>
      <p:sp>
        <p:nvSpPr>
          <p:cNvPr id="18" name="CuadroTexto 17">
            <a:extLst>
              <a:ext uri="{FF2B5EF4-FFF2-40B4-BE49-F238E27FC236}">
                <a16:creationId xmlns:a16="http://schemas.microsoft.com/office/drawing/2014/main" id="{B3E2C716-9FD8-4140-85CA-48D4807E405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
        <p:nvSpPr>
          <p:cNvPr id="8" name="Rectángulo 7">
            <a:extLst>
              <a:ext uri="{FF2B5EF4-FFF2-40B4-BE49-F238E27FC236}">
                <a16:creationId xmlns:a16="http://schemas.microsoft.com/office/drawing/2014/main" id="{B5905967-923E-4594-B159-4B6B5A5FA217}"/>
              </a:ext>
            </a:extLst>
          </p:cNvPr>
          <p:cNvSpPr/>
          <p:nvPr/>
        </p:nvSpPr>
        <p:spPr>
          <a:xfrm>
            <a:off x="669702" y="2274711"/>
            <a:ext cx="3755061" cy="4301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es-AR" sz="2400" b="1" dirty="0"/>
              <a:t>QPSK</a:t>
            </a:r>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1600" b="1" dirty="0"/>
          </a:p>
          <a:p>
            <a:pPr algn="ctr"/>
            <a:r>
              <a:rPr lang="es-AR" sz="2000" dirty="0"/>
              <a:t>Transmite </a:t>
            </a:r>
            <a:r>
              <a:rPr lang="es-AR" sz="2000" b="1" dirty="0"/>
              <a:t>2bits/símbolo</a:t>
            </a:r>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p:txBody>
      </p:sp>
      <p:pic>
        <p:nvPicPr>
          <p:cNvPr id="11" name="Imagen 10">
            <a:extLst>
              <a:ext uri="{FF2B5EF4-FFF2-40B4-BE49-F238E27FC236}">
                <a16:creationId xmlns:a16="http://schemas.microsoft.com/office/drawing/2014/main" id="{762756CB-8D9D-4827-8680-43ABA0AA2D88}"/>
              </a:ext>
            </a:extLst>
          </p:cNvPr>
          <p:cNvPicPr>
            <a:picLocks noChangeAspect="1"/>
          </p:cNvPicPr>
          <p:nvPr/>
        </p:nvPicPr>
        <p:blipFill>
          <a:blip r:embed="rId3"/>
          <a:stretch>
            <a:fillRect/>
          </a:stretch>
        </p:blipFill>
        <p:spPr>
          <a:xfrm>
            <a:off x="859741" y="2965732"/>
            <a:ext cx="3419475" cy="2476500"/>
          </a:xfrm>
          <a:prstGeom prst="rect">
            <a:avLst/>
          </a:prstGeom>
        </p:spPr>
      </p:pic>
      <p:grpSp>
        <p:nvGrpSpPr>
          <p:cNvPr id="19" name="Grupo 18">
            <a:extLst>
              <a:ext uri="{FF2B5EF4-FFF2-40B4-BE49-F238E27FC236}">
                <a16:creationId xmlns:a16="http://schemas.microsoft.com/office/drawing/2014/main" id="{34C2540D-6030-4EB0-8A75-AA6D6522B061}"/>
              </a:ext>
            </a:extLst>
          </p:cNvPr>
          <p:cNvGrpSpPr/>
          <p:nvPr/>
        </p:nvGrpSpPr>
        <p:grpSpPr>
          <a:xfrm>
            <a:off x="4617225" y="2274711"/>
            <a:ext cx="3755061" cy="4301935"/>
            <a:chOff x="4617225" y="2274711"/>
            <a:chExt cx="3755061" cy="4301935"/>
          </a:xfrm>
        </p:grpSpPr>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982459B6-7C3A-46B0-B877-1944C5912A77}"/>
                    </a:ext>
                  </a:extLst>
                </p:cNvPr>
                <p:cNvSpPr/>
                <p:nvPr/>
              </p:nvSpPr>
              <p:spPr>
                <a:xfrm>
                  <a:off x="4617225" y="2274711"/>
                  <a:ext cx="3755061" cy="4301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es-AR" sz="2400" b="1" dirty="0"/>
                    <a:t>8-PSK</a:t>
                  </a:r>
                </a:p>
                <a:p>
                  <a:pPr algn="ctr"/>
                  <a:endParaRPr lang="es-AR" sz="2400" b="1" dirty="0"/>
                </a:p>
                <a:p>
                  <a:pPr algn="ctr"/>
                  <a:endParaRPr lang="es-AR" sz="2400" b="1" dirty="0"/>
                </a:p>
                <a:p>
                  <a:pPr algn="ctr"/>
                  <a:endParaRPr lang="es-AR" sz="2400" b="1" dirty="0"/>
                </a:p>
                <a:p>
                  <a:pPr algn="ctr"/>
                  <a:endParaRPr lang="es-AR" sz="2400" b="1" dirty="0"/>
                </a:p>
                <a:p>
                  <a:pPr algn="ctr"/>
                  <a:endParaRPr lang="es-AR" sz="2400" b="1" dirty="0"/>
                </a:p>
                <a:p>
                  <a:pPr algn="ctr"/>
                  <a:endParaRPr lang="es-AR" sz="2400" b="1" dirty="0"/>
                </a:p>
                <a:p>
                  <a:pPr algn="ctr"/>
                  <a:endParaRPr lang="es-AR" sz="2400" b="1" dirty="0"/>
                </a:p>
                <a:p>
                  <a:pPr algn="ctr"/>
                  <a:endParaRPr lang="es-AR" b="1" dirty="0"/>
                </a:p>
                <a:p>
                  <a:pPr algn="ctr"/>
                  <a:r>
                    <a:rPr lang="es-AR" sz="2000" dirty="0"/>
                    <a:t>Transmite </a:t>
                  </a:r>
                  <a:r>
                    <a:rPr lang="es-AR" sz="2000" b="1" dirty="0"/>
                    <a:t>3bits/símbolo</a:t>
                  </a:r>
                </a:p>
                <a:p>
                  <a:pPr algn="ctr"/>
                  <a:r>
                    <a:rPr lang="es-AR" sz="2000" dirty="0"/>
                    <a:t>Hay </a:t>
                  </a:r>
                  <a14:m>
                    <m:oMath xmlns:m="http://schemas.openxmlformats.org/officeDocument/2006/math">
                      <m:sSup>
                        <m:sSupPr>
                          <m:ctrlPr>
                            <a:rPr lang="es-AR" sz="2000" i="1" smtClean="0">
                              <a:latin typeface="Cambria Math" panose="02040503050406030204" pitchFamily="18" charset="0"/>
                            </a:rPr>
                          </m:ctrlPr>
                        </m:sSupPr>
                        <m:e>
                          <m:r>
                            <a:rPr lang="es-AR" sz="2000" b="0" i="1" smtClean="0">
                              <a:latin typeface="Cambria Math" panose="02040503050406030204" pitchFamily="18" charset="0"/>
                            </a:rPr>
                            <m:t>2</m:t>
                          </m:r>
                        </m:e>
                        <m:sup>
                          <m:r>
                            <a:rPr lang="es-AR" sz="2000" b="0" i="1" smtClean="0">
                              <a:latin typeface="Cambria Math" panose="02040503050406030204" pitchFamily="18" charset="0"/>
                            </a:rPr>
                            <m:t>3</m:t>
                          </m:r>
                        </m:sup>
                      </m:sSup>
                    </m:oMath>
                  </a14:m>
                  <a:r>
                    <a:rPr lang="es-AR" sz="2000" dirty="0"/>
                    <a:t> = 8 combinaciones</a:t>
                  </a:r>
                </a:p>
              </p:txBody>
            </p:sp>
          </mc:Choice>
          <mc:Fallback xmlns="">
            <p:sp>
              <p:nvSpPr>
                <p:cNvPr id="16" name="Rectángulo 15">
                  <a:extLst>
                    <a:ext uri="{FF2B5EF4-FFF2-40B4-BE49-F238E27FC236}">
                      <a16:creationId xmlns:a16="http://schemas.microsoft.com/office/drawing/2014/main" id="{982459B6-7C3A-46B0-B877-1944C5912A77}"/>
                    </a:ext>
                  </a:extLst>
                </p:cNvPr>
                <p:cNvSpPr>
                  <a:spLocks noRot="1" noChangeAspect="1" noMove="1" noResize="1" noEditPoints="1" noAdjustHandles="1" noChangeArrowheads="1" noChangeShapeType="1" noTextEdit="1"/>
                </p:cNvSpPr>
                <p:nvPr/>
              </p:nvSpPr>
              <p:spPr>
                <a:xfrm>
                  <a:off x="4617225" y="2274711"/>
                  <a:ext cx="3755061" cy="4301935"/>
                </a:xfrm>
                <a:prstGeom prst="rect">
                  <a:avLst/>
                </a:prstGeom>
                <a:blipFill>
                  <a:blip r:embed="rId4"/>
                  <a:stretch>
                    <a:fillRect/>
                  </a:stretch>
                </a:blipFill>
              </p:spPr>
              <p:txBody>
                <a:bodyPr/>
                <a:lstStyle/>
                <a:p>
                  <a:r>
                    <a:rPr lang="es-AR">
                      <a:noFill/>
                    </a:rPr>
                    <a:t> </a:t>
                  </a:r>
                </a:p>
              </p:txBody>
            </p:sp>
          </mc:Fallback>
        </mc:AlternateContent>
        <p:pic>
          <p:nvPicPr>
            <p:cNvPr id="12" name="Imagen 11">
              <a:extLst>
                <a:ext uri="{FF2B5EF4-FFF2-40B4-BE49-F238E27FC236}">
                  <a16:creationId xmlns:a16="http://schemas.microsoft.com/office/drawing/2014/main" id="{7166D743-9B1C-47B1-B837-4D1EF617A7E3}"/>
                </a:ext>
              </a:extLst>
            </p:cNvPr>
            <p:cNvPicPr>
              <a:picLocks noChangeAspect="1"/>
            </p:cNvPicPr>
            <p:nvPr/>
          </p:nvPicPr>
          <p:blipFill>
            <a:blip r:embed="rId5"/>
            <a:stretch>
              <a:fillRect/>
            </a:stretch>
          </p:blipFill>
          <p:spPr>
            <a:xfrm>
              <a:off x="4766483" y="2965732"/>
              <a:ext cx="3479989" cy="2476500"/>
            </a:xfrm>
            <a:prstGeom prst="rect">
              <a:avLst/>
            </a:prstGeom>
          </p:spPr>
        </p:pic>
      </p:grpSp>
    </p:spTree>
    <p:extLst>
      <p:ext uri="{BB962C8B-B14F-4D97-AF65-F5344CB8AC3E}">
        <p14:creationId xmlns:p14="http://schemas.microsoft.com/office/powerpoint/2010/main" val="3784376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B140620-89E2-4993-B87B-7373F4A3A9FF}"/>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3300047" y="-978879"/>
            <a:ext cx="6858001" cy="8815757"/>
          </a:xfrm>
          <a:prstGeom prst="rect">
            <a:avLst/>
          </a:prstGeom>
        </p:spPr>
      </p:pic>
      <p:pic>
        <p:nvPicPr>
          <p:cNvPr id="20" name="Picture 19">
            <a:extLst>
              <a:ext uri="{FF2B5EF4-FFF2-40B4-BE49-F238E27FC236}">
                <a16:creationId xmlns:a16="http://schemas.microsoft.com/office/drawing/2014/main" id="{CB607B98-7700-4DC9-8BE8-A876255F9C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ángulo 2">
            <a:extLst>
              <a:ext uri="{FF2B5EF4-FFF2-40B4-BE49-F238E27FC236}">
                <a16:creationId xmlns:a16="http://schemas.microsoft.com/office/drawing/2014/main" id="{3EB8BA8E-A8BB-4838-AC90-44E7B436A325}"/>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16" name="Rectángulo 15">
            <a:extLst>
              <a:ext uri="{FF2B5EF4-FFF2-40B4-BE49-F238E27FC236}">
                <a16:creationId xmlns:a16="http://schemas.microsoft.com/office/drawing/2014/main" id="{B7C60047-53BA-44C1-A14B-29BDCBD93E56}"/>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7" name="Rectángulo 16">
            <a:extLst>
              <a:ext uri="{FF2B5EF4-FFF2-40B4-BE49-F238E27FC236}">
                <a16:creationId xmlns:a16="http://schemas.microsoft.com/office/drawing/2014/main" id="{3479FDB2-0CE8-4337-824E-6C57D6D0CF16}"/>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pic>
        <p:nvPicPr>
          <p:cNvPr id="4" name="Imagen 3">
            <a:extLst>
              <a:ext uri="{FF2B5EF4-FFF2-40B4-BE49-F238E27FC236}">
                <a16:creationId xmlns:a16="http://schemas.microsoft.com/office/drawing/2014/main" id="{3AA3F1CC-D8F6-4430-BA1F-1B965A3333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186" b="97628" l="3821" r="96844">
                        <a14:foregroundMark x1="40698" y1="7510" x2="40698" y2="7510"/>
                        <a14:foregroundMark x1="42857" y1="25296" x2="42857" y2="25296"/>
                        <a14:foregroundMark x1="42857" y1="33597" x2="42857" y2="33597"/>
                        <a14:foregroundMark x1="42857" y1="47826" x2="42857" y2="47826"/>
                        <a14:foregroundMark x1="58306" y1="56126" x2="58306" y2="56126"/>
                        <a14:foregroundMark x1="54651" y1="47036" x2="54651" y2="47036"/>
                        <a14:foregroundMark x1="53156" y1="47036" x2="55316" y2="47036"/>
                        <a14:foregroundMark x1="60631" y1="47826" x2="63289" y2="47431"/>
                        <a14:foregroundMark x1="68106" y1="47431" x2="70598" y2="47431"/>
                        <a14:foregroundMark x1="74252" y1="51383" x2="74252" y2="51383"/>
                        <a14:foregroundMark x1="75748" y1="47431" x2="78239" y2="47431"/>
                        <a14:foregroundMark x1="85382" y1="47036" x2="88040" y2="47036"/>
                        <a14:foregroundMark x1="89535" y1="38340" x2="89535" y2="38340"/>
                        <a14:foregroundMark x1="91694" y1="40316" x2="91694" y2="40316"/>
                        <a14:foregroundMark x1="91694" y1="54941" x2="91694" y2="54941"/>
                        <a14:foregroundMark x1="96844" y1="47036" x2="96844" y2="47036"/>
                        <a14:foregroundMark x1="92691" y1="63636" x2="92691" y2="63636"/>
                        <a14:foregroundMark x1="93023" y1="63241" x2="92193" y2="61660"/>
                        <a14:foregroundMark x1="94850" y1="26087" x2="94850" y2="26087"/>
                        <a14:foregroundMark x1="94850" y1="26087" x2="94850" y2="26087"/>
                        <a14:foregroundMark x1="94850" y1="26087" x2="94850" y2="26087"/>
                        <a14:foregroundMark x1="91362" y1="13834" x2="91362" y2="13834"/>
                        <a14:foregroundMark x1="91362" y1="13834" x2="91362" y2="13834"/>
                        <a14:foregroundMark x1="78571" y1="10277" x2="88704" y2="18577"/>
                        <a14:foregroundMark x1="55316" y1="92490" x2="60963" y2="93281"/>
                        <a14:foregroundMark x1="59967" y1="97628" x2="62566" y2="96966"/>
                        <a14:foregroundMark x1="21761" y1="56522" x2="21761" y2="56522"/>
                        <a14:foregroundMark x1="18937" y1="51779" x2="22757" y2="67984"/>
                        <a14:foregroundMark x1="22757" y1="67984" x2="22757" y2="67984"/>
                        <a14:foregroundMark x1="11462" y1="78656" x2="8970" y2="32806"/>
                        <a14:foregroundMark x1="8970" y1="32806" x2="9136" y2="28063"/>
                        <a14:foregroundMark x1="37874" y1="9881" x2="26744" y2="1976"/>
                        <a14:foregroundMark x1="26744" y1="1976" x2="16113" y2="1581"/>
                        <a14:foregroundMark x1="16113" y1="1581" x2="10631" y2="12648"/>
                        <a14:foregroundMark x1="3821" y1="6324" x2="10133" y2="79051"/>
                        <a14:foregroundMark x1="34884" y1="92885" x2="41694" y2="95652"/>
                        <a14:foregroundMark x1="67608" y1="96443" x2="71927" y2="96838"/>
                        <a14:foregroundMark x1="65449" y1="95257" x2="63787" y2="95257"/>
                        <a14:foregroundMark x1="67442" y1="94071" x2="67442" y2="94071"/>
                        <a14:foregroundMark x1="68272" y1="94071" x2="68272" y2="94071"/>
                        <a14:foregroundMark x1="74419" y1="96047" x2="74419" y2="96047"/>
                        <a14:foregroundMark x1="74419" y1="97628" x2="74419" y2="97628"/>
                        <a14:foregroundMark x1="72924" y1="95257" x2="72924" y2="95257"/>
                        <a14:foregroundMark x1="73422" y1="95257" x2="73422" y2="95257"/>
                        <a14:foregroundMark x1="71096" y1="94862" x2="71096" y2="94862"/>
                        <a14:backgroundMark x1="88538" y1="95257" x2="93189" y2="94466"/>
                        <a14:backgroundMark x1="48671" y1="90909" x2="48671" y2="90909"/>
                        <a14:backgroundMark x1="48671" y1="90909" x2="48671" y2="90909"/>
                        <a14:backgroundMark x1="48671" y1="90909" x2="44020" y2="90909"/>
                        <a14:backgroundMark x1="73754" y1="99209" x2="71277" y2="99209"/>
                        <a14:backgroundMark x1="62643" y1="90979" x2="60963" y2="90909"/>
                        <a14:backgroundMark x1="69033" y1="91246" x2="64323" y2="91049"/>
                      </a14:backgroundRemoval>
                    </a14:imgEffect>
                  </a14:imgLayer>
                </a14:imgProps>
              </a:ext>
            </a:extLst>
          </a:blip>
          <a:stretch>
            <a:fillRect/>
          </a:stretch>
        </p:blipFill>
        <p:spPr>
          <a:xfrm>
            <a:off x="527537" y="806112"/>
            <a:ext cx="7125491" cy="2994600"/>
          </a:xfrm>
          <a:prstGeom prst="rect">
            <a:avLst/>
          </a:prstGeom>
        </p:spPr>
      </p:pic>
      <p:pic>
        <p:nvPicPr>
          <p:cNvPr id="5" name="Imagen 4">
            <a:extLst>
              <a:ext uri="{FF2B5EF4-FFF2-40B4-BE49-F238E27FC236}">
                <a16:creationId xmlns:a16="http://schemas.microsoft.com/office/drawing/2014/main" id="{D723685C-CC10-4F77-9BB4-ECA27FC55F8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666" b="95184" l="1750" r="97443">
                        <a14:foregroundMark x1="85330" y1="51558" x2="85330" y2="51558"/>
                        <a14:foregroundMark x1="86272" y1="61473" x2="85464" y2="45609"/>
                        <a14:foregroundMark x1="82907" y1="61190" x2="81830" y2="49575"/>
                        <a14:foregroundMark x1="71736" y1="62890" x2="71736" y2="45042"/>
                        <a14:foregroundMark x1="60027" y1="59490" x2="60027" y2="42210"/>
                        <a14:foregroundMark x1="48856" y1="59773" x2="48856" y2="47875"/>
                        <a14:foregroundMark x1="35532" y1="62890" x2="36608" y2="45609"/>
                        <a14:foregroundMark x1="23149" y1="60907" x2="23822" y2="46459"/>
                        <a14:foregroundMark x1="12517" y1="58924" x2="12382" y2="45042"/>
                        <a14:foregroundMark x1="6999" y1="54391" x2="6999" y2="54391"/>
                        <a14:foregroundMark x1="7268" y1="50142" x2="2423" y2="49858"/>
                        <a14:foregroundMark x1="15882" y1="61190" x2="15612" y2="51558"/>
                        <a14:foregroundMark x1="59758" y1="63173" x2="64603" y2="63739"/>
                        <a14:foregroundMark x1="89906" y1="94901" x2="78466" y2="93484"/>
                        <a14:foregroundMark x1="76178" y1="85552" x2="85734" y2="85552"/>
                        <a14:foregroundMark x1="85734" y1="85552" x2="89906" y2="92635"/>
                        <a14:foregroundMark x1="90579" y1="72521" x2="89367" y2="70822"/>
                        <a14:foregroundMark x1="90040" y1="42210" x2="90444" y2="39093"/>
                        <a14:foregroundMark x1="91655" y1="51558" x2="97174" y2="52691"/>
                        <a14:foregroundMark x1="92059" y1="57790" x2="95155" y2="58074"/>
                        <a14:foregroundMark x1="87752" y1="11048" x2="87752" y2="11048"/>
                        <a14:foregroundMark x1="33782" y1="26346" x2="24630" y2="24929"/>
                        <a14:foregroundMark x1="30552" y1="86119" x2="20458" y2="81870"/>
                        <a14:foregroundMark x1="20458" y1="81870" x2="30283" y2="82436"/>
                        <a14:foregroundMark x1="27995" y1="84986" x2="15882" y2="84703"/>
                        <a14:foregroundMark x1="32974" y1="85269" x2="22611" y2="84986"/>
                        <a14:foregroundMark x1="22611" y1="84986" x2="32167" y2="82153"/>
                        <a14:foregroundMark x1="32167" y1="82153" x2="31359" y2="83569"/>
                        <a14:foregroundMark x1="17227" y1="81586" x2="17362" y2="84703"/>
                        <a14:foregroundMark x1="16420" y1="83853" x2="16420" y2="83569"/>
                        <a14:foregroundMark x1="16420" y1="81303" x2="16420" y2="81303"/>
                        <a14:foregroundMark x1="16016" y1="82436" x2="16016" y2="82436"/>
                        <a14:foregroundMark x1="17766" y1="85269" x2="17766" y2="85269"/>
                        <a14:foregroundMark x1="17766" y1="86119" x2="17766" y2="86119"/>
                        <a14:foregroundMark x1="18439" y1="86686" x2="18439" y2="86686"/>
                        <a14:foregroundMark x1="97174" y1="50425" x2="97174" y2="50425"/>
                        <a14:foregroundMark x1="97039" y1="50992" x2="91925" y2="50142"/>
                        <a14:foregroundMark x1="91252" y1="52975" x2="97577" y2="51841"/>
                        <a14:foregroundMark x1="97039" y1="53824" x2="97039" y2="53824"/>
                        <a14:foregroundMark x1="96097" y1="53824" x2="96097" y2="53824"/>
                        <a14:foregroundMark x1="95155" y1="53824" x2="95155" y2="53824"/>
                        <a14:foregroundMark x1="96097" y1="53824" x2="96097" y2="53824"/>
                        <a14:foregroundMark x1="95155" y1="53824" x2="95155" y2="53824"/>
                        <a14:foregroundMark x1="96231" y1="53824" x2="96231" y2="53824"/>
                        <a14:foregroundMark x1="95693" y1="53824" x2="95693" y2="53824"/>
                        <a14:foregroundMark x1="95155" y1="53824" x2="94751" y2="53824"/>
                        <a14:foregroundMark x1="94347" y1="53824" x2="93943" y2="53824"/>
                        <a14:foregroundMark x1="93809" y1="53824" x2="93809" y2="53824"/>
                        <a14:foregroundMark x1="93540" y1="53541" x2="92732" y2="53541"/>
                        <a14:foregroundMark x1="92732" y1="53541" x2="92732" y2="53541"/>
                        <a14:foregroundMark x1="91925" y1="53541" x2="93271" y2="53258"/>
                        <a14:foregroundMark x1="91252" y1="52408" x2="92059" y2="50425"/>
                        <a14:foregroundMark x1="92059" y1="58357" x2="92059" y2="58357"/>
                        <a14:foregroundMark x1="91925" y1="55807" x2="93809" y2="58357"/>
                        <a14:foregroundMark x1="91790" y1="57224" x2="91790" y2="57224"/>
                        <a14:foregroundMark x1="91386" y1="56941" x2="91386" y2="56941"/>
                        <a14:foregroundMark x1="91655" y1="58357" x2="91655" y2="58357"/>
                        <a14:foregroundMark x1="91117" y1="57224" x2="95424" y2="58924"/>
                        <a14:foregroundMark x1="94616" y1="58924" x2="94616" y2="58924"/>
                        <a14:foregroundMark x1="93809" y1="58924" x2="93809" y2="58924"/>
                        <a14:foregroundMark x1="92867" y1="58924" x2="92867" y2="58924"/>
                        <a14:foregroundMark x1="92463" y1="58924" x2="93001" y2="58924"/>
                        <a14:foregroundMark x1="93540" y1="58924" x2="93540" y2="58924"/>
                        <a14:foregroundMark x1="93674" y1="58924" x2="93674" y2="58924"/>
                        <a14:foregroundMark x1="92463" y1="58924" x2="92463" y2="58924"/>
                        <a14:foregroundMark x1="92194" y1="58924" x2="92194" y2="58924"/>
                        <a14:foregroundMark x1="92194" y1="58924" x2="92194" y2="58924"/>
                        <a14:foregroundMark x1="92194" y1="58924" x2="92194" y2="58924"/>
                        <a14:foregroundMark x1="92059" y1="58924" x2="92059" y2="58924"/>
                        <a14:foregroundMark x1="91655" y1="58640" x2="91655" y2="58640"/>
                        <a14:foregroundMark x1="91521" y1="58640" x2="91521" y2="58640"/>
                        <a14:foregroundMark x1="91521" y1="58640" x2="91521" y2="58640"/>
                        <a14:foregroundMark x1="89637" y1="39943" x2="89637" y2="43059"/>
                        <a14:foregroundMark x1="89502" y1="70255" x2="89233" y2="69688"/>
                        <a14:foregroundMark x1="14536" y1="6799" x2="27456" y2="7649"/>
                        <a14:foregroundMark x1="27995" y1="6516" x2="13997" y2="5949"/>
                        <a14:foregroundMark x1="14670" y1="6516" x2="15612" y2="7365"/>
                        <a14:foregroundMark x1="27456" y1="7932" x2="27456" y2="7932"/>
                        <a14:foregroundMark x1="27591" y1="8215" x2="27591" y2="8215"/>
                        <a14:foregroundMark x1="27591" y1="9065" x2="27591" y2="9065"/>
                        <a14:foregroundMark x1="15478" y1="9348" x2="15478" y2="9348"/>
                        <a14:foregroundMark x1="14536" y1="8215" x2="14536" y2="8215"/>
                        <a14:foregroundMark x1="2557" y1="49292" x2="2557" y2="49292"/>
                        <a14:foregroundMark x1="1884" y1="48442" x2="2961" y2="50992"/>
                        <a14:foregroundMark x1="3634" y1="49008" x2="3365" y2="50708"/>
                        <a14:foregroundMark x1="6326" y1="50142" x2="6326" y2="50142"/>
                        <a14:foregroundMark x1="5249" y1="48442" x2="5249" y2="48442"/>
                        <a14:foregroundMark x1="5922" y1="48159" x2="5922" y2="48159"/>
                        <a14:foregroundMark x1="6460" y1="49292" x2="6460" y2="49292"/>
                        <a14:foregroundMark x1="4980" y1="51841" x2="4980" y2="51841"/>
                        <a14:foregroundMark x1="3365" y1="51841" x2="3365" y2="51841"/>
                        <a14:foregroundMark x1="2423" y1="51558" x2="2423" y2="51558"/>
                        <a14:foregroundMark x1="3903" y1="51558" x2="3903" y2="51558"/>
                        <a14:foregroundMark x1="4307" y1="51841" x2="4307" y2="51841"/>
                        <a14:foregroundMark x1="3499" y1="49008" x2="3499" y2="49008"/>
                        <a14:foregroundMark x1="3903" y1="47875" x2="3903" y2="47875"/>
                        <a14:foregroundMark x1="4307" y1="49292" x2="4307" y2="49292"/>
                        <a14:foregroundMark x1="2692" y1="48442" x2="2692" y2="48442"/>
                        <a14:foregroundMark x1="1884" y1="48442" x2="1884" y2="48442"/>
                        <a14:foregroundMark x1="15209" y1="60623" x2="15209" y2="60623"/>
                        <a14:foregroundMark x1="60162" y1="42210" x2="60162" y2="42210"/>
                        <a14:foregroundMark x1="60700" y1="42210" x2="59219" y2="41360"/>
                        <a14:foregroundMark x1="63795" y1="42210" x2="55989" y2="41360"/>
                        <a14:foregroundMark x1="28129" y1="27195" x2="24630" y2="26062"/>
                        <a14:foregroundMark x1="27591" y1="27195" x2="25572" y2="27479"/>
                        <a14:foregroundMark x1="33378" y1="25779" x2="28937" y2="24363"/>
                        <a14:foregroundMark x1="34186" y1="27195" x2="32705" y2="24363"/>
                        <a14:foregroundMark x1="75370" y1="95184" x2="75505" y2="83853"/>
                      </a14:backgroundRemoval>
                    </a14:imgEffect>
                  </a14:imgLayer>
                </a14:imgProps>
              </a:ext>
            </a:extLst>
          </a:blip>
          <a:stretch>
            <a:fillRect/>
          </a:stretch>
        </p:blipFill>
        <p:spPr>
          <a:xfrm>
            <a:off x="1503503" y="4218908"/>
            <a:ext cx="5173558" cy="2457962"/>
          </a:xfrm>
          <a:prstGeom prst="rect">
            <a:avLst/>
          </a:prstGeom>
        </p:spPr>
      </p:pic>
      <p:sp>
        <p:nvSpPr>
          <p:cNvPr id="6" name="Rectángulo 5">
            <a:extLst>
              <a:ext uri="{FF2B5EF4-FFF2-40B4-BE49-F238E27FC236}">
                <a16:creationId xmlns:a16="http://schemas.microsoft.com/office/drawing/2014/main" id="{2B0C8B5D-9F66-42A7-87D3-6535AE39E59E}"/>
              </a:ext>
            </a:extLst>
          </p:cNvPr>
          <p:cNvSpPr/>
          <p:nvPr/>
        </p:nvSpPr>
        <p:spPr>
          <a:xfrm>
            <a:off x="1503503" y="5329356"/>
            <a:ext cx="448938" cy="1951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sz="1050" b="1" dirty="0">
                <a:solidFill>
                  <a:schemeClr val="tx1"/>
                </a:solidFill>
              </a:rPr>
              <a:t>TS in</a:t>
            </a:r>
          </a:p>
        </p:txBody>
      </p:sp>
      <p:sp>
        <p:nvSpPr>
          <p:cNvPr id="8" name="Rectángulo 7">
            <a:extLst>
              <a:ext uri="{FF2B5EF4-FFF2-40B4-BE49-F238E27FC236}">
                <a16:creationId xmlns:a16="http://schemas.microsoft.com/office/drawing/2014/main" id="{F0DB952F-FA99-49E3-8E44-FE0C91323560}"/>
              </a:ext>
            </a:extLst>
          </p:cNvPr>
          <p:cNvSpPr/>
          <p:nvPr/>
        </p:nvSpPr>
        <p:spPr>
          <a:xfrm>
            <a:off x="1695449" y="1528644"/>
            <a:ext cx="6326305" cy="380071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endParaRPr lang="es-AR" sz="1600" b="1" dirty="0"/>
          </a:p>
        </p:txBody>
      </p:sp>
      <p:sp>
        <p:nvSpPr>
          <p:cNvPr id="18" name="CuadroTexto 17">
            <a:extLst>
              <a:ext uri="{FF2B5EF4-FFF2-40B4-BE49-F238E27FC236}">
                <a16:creationId xmlns:a16="http://schemas.microsoft.com/office/drawing/2014/main" id="{16D67136-5271-4EDC-A086-0441BB62EB3E}"/>
              </a:ext>
            </a:extLst>
          </p:cNvPr>
          <p:cNvSpPr txBox="1"/>
          <p:nvPr/>
        </p:nvSpPr>
        <p:spPr>
          <a:xfrm>
            <a:off x="1975215" y="1551562"/>
            <a:ext cx="5766772" cy="3754874"/>
          </a:xfrm>
          <a:prstGeom prst="rect">
            <a:avLst/>
          </a:prstGeom>
          <a:noFill/>
        </p:spPr>
        <p:txBody>
          <a:bodyPr wrap="square" rtlCol="0">
            <a:spAutoFit/>
          </a:bodyPr>
          <a:lstStyle/>
          <a:p>
            <a:pPr algn="just"/>
            <a:r>
              <a:rPr lang="es-AR" sz="2000" u="sng" dirty="0"/>
              <a:t>Recordando:</a:t>
            </a:r>
          </a:p>
          <a:p>
            <a:pPr algn="just"/>
            <a:endParaRPr lang="es-AR" sz="2000" b="1" dirty="0"/>
          </a:p>
          <a:p>
            <a:pPr algn="ctr"/>
            <a:r>
              <a:rPr lang="es-AR" sz="2000" b="1" dirty="0"/>
              <a:t>ES → PES → TS</a:t>
            </a:r>
          </a:p>
          <a:p>
            <a:pPr algn="just"/>
            <a:endParaRPr lang="es-AR" sz="2000" b="1" dirty="0"/>
          </a:p>
          <a:p>
            <a:pPr algn="just"/>
            <a:r>
              <a:rPr lang="es-AR" sz="2000" b="1" u="sng" dirty="0"/>
              <a:t>E</a:t>
            </a:r>
            <a:r>
              <a:rPr lang="es-AR" sz="2000" u="sng" dirty="0"/>
              <a:t>lementary </a:t>
            </a:r>
            <a:r>
              <a:rPr lang="es-AR" sz="2000" b="1" u="sng" dirty="0" err="1"/>
              <a:t>S</a:t>
            </a:r>
            <a:r>
              <a:rPr lang="es-AR" sz="2000" u="sng" dirty="0" err="1"/>
              <a:t>tream</a:t>
            </a:r>
            <a:r>
              <a:rPr lang="es-AR" sz="2000" u="sng" dirty="0"/>
              <a:t>: </a:t>
            </a:r>
            <a:r>
              <a:rPr lang="es-AR" sz="2000" dirty="0"/>
              <a:t>cada componente simple de un programa después de que se ha codificado digitalmente y comprimido.</a:t>
            </a:r>
          </a:p>
          <a:p>
            <a:pPr algn="just"/>
            <a:r>
              <a:rPr lang="es-AR" sz="2000" b="1" u="sng" dirty="0" err="1"/>
              <a:t>P</a:t>
            </a:r>
            <a:r>
              <a:rPr lang="es-AR" sz="2000" u="sng" dirty="0" err="1"/>
              <a:t>aquetized</a:t>
            </a:r>
            <a:r>
              <a:rPr lang="es-AR" sz="2000" u="sng" dirty="0"/>
              <a:t> </a:t>
            </a:r>
            <a:r>
              <a:rPr lang="es-AR" sz="2000" b="1" u="sng" dirty="0"/>
              <a:t>E</a:t>
            </a:r>
            <a:r>
              <a:rPr lang="es-AR" sz="2000" u="sng" dirty="0"/>
              <a:t>lementary </a:t>
            </a:r>
            <a:r>
              <a:rPr lang="es-AR" sz="2000" b="1" u="sng" dirty="0" err="1"/>
              <a:t>S</a:t>
            </a:r>
            <a:r>
              <a:rPr lang="es-AR" sz="2000" u="sng" dirty="0" err="1"/>
              <a:t>tream</a:t>
            </a:r>
            <a:r>
              <a:rPr lang="es-AR" sz="2000" u="sng" dirty="0"/>
              <a:t>: </a:t>
            </a:r>
            <a:r>
              <a:rPr lang="es-AR" sz="2000" dirty="0"/>
              <a:t>son los ES estructurados. Tienen longitud variable.</a:t>
            </a:r>
          </a:p>
          <a:p>
            <a:pPr algn="just"/>
            <a:r>
              <a:rPr lang="es-AR" sz="2000" b="1" u="sng" dirty="0" err="1"/>
              <a:t>T</a:t>
            </a:r>
            <a:r>
              <a:rPr lang="es-AR" sz="2000" u="sng" dirty="0" err="1"/>
              <a:t>ransport</a:t>
            </a:r>
            <a:r>
              <a:rPr lang="es-AR" sz="2000" u="sng" dirty="0"/>
              <a:t> </a:t>
            </a:r>
            <a:r>
              <a:rPr lang="es-AR" sz="2000" b="1" u="sng" dirty="0" err="1"/>
              <a:t>S</a:t>
            </a:r>
            <a:r>
              <a:rPr lang="es-AR" sz="2000" u="sng" dirty="0" err="1"/>
              <a:t>tream</a:t>
            </a:r>
            <a:r>
              <a:rPr lang="es-AR" sz="2000" u="sng" dirty="0"/>
              <a:t>: </a:t>
            </a:r>
            <a:r>
              <a:rPr lang="es-AR" sz="2000" dirty="0"/>
              <a:t>un PES le da origen, está preparado para ser usado en la radiodifusión. Tiene longitud fija.</a:t>
            </a:r>
            <a:endParaRPr lang="es-AR" sz="2000" b="1" dirty="0"/>
          </a:p>
          <a:p>
            <a:endParaRPr lang="es-AR" dirty="0"/>
          </a:p>
        </p:txBody>
      </p:sp>
      <p:pic>
        <p:nvPicPr>
          <p:cNvPr id="19" name="Imagen 18">
            <a:extLst>
              <a:ext uri="{FF2B5EF4-FFF2-40B4-BE49-F238E27FC236}">
                <a16:creationId xmlns:a16="http://schemas.microsoft.com/office/drawing/2014/main" id="{3A0FA5AF-E93D-40E5-A82B-223F9206720B}"/>
              </a:ext>
            </a:extLst>
          </p:cNvPr>
          <p:cNvPicPr>
            <a:picLocks noChangeAspect="1"/>
          </p:cNvPicPr>
          <p:nvPr/>
        </p:nvPicPr>
        <p:blipFill>
          <a:blip r:embed="rId8"/>
          <a:stretch>
            <a:fillRect/>
          </a:stretch>
        </p:blipFill>
        <p:spPr>
          <a:xfrm>
            <a:off x="2039725" y="2069306"/>
            <a:ext cx="5637751" cy="2719386"/>
          </a:xfrm>
          <a:prstGeom prst="rect">
            <a:avLst/>
          </a:prstGeom>
        </p:spPr>
      </p:pic>
      <p:sp>
        <p:nvSpPr>
          <p:cNvPr id="21" name="Elipse 20">
            <a:extLst>
              <a:ext uri="{FF2B5EF4-FFF2-40B4-BE49-F238E27FC236}">
                <a16:creationId xmlns:a16="http://schemas.microsoft.com/office/drawing/2014/main" id="{D8D73C3D-00F7-4AAB-9C90-8A88988DA468}"/>
              </a:ext>
            </a:extLst>
          </p:cNvPr>
          <p:cNvSpPr/>
          <p:nvPr/>
        </p:nvSpPr>
        <p:spPr>
          <a:xfrm>
            <a:off x="3333751" y="2069306"/>
            <a:ext cx="521710" cy="17859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22" name="Imagen 21">
            <a:extLst>
              <a:ext uri="{FF2B5EF4-FFF2-40B4-BE49-F238E27FC236}">
                <a16:creationId xmlns:a16="http://schemas.microsoft.com/office/drawing/2014/main" id="{A95AC1E5-F82F-45CE-982A-0C81285C41A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666" b="95184" l="1750" r="97443">
                        <a14:foregroundMark x1="85330" y1="51558" x2="85330" y2="51558"/>
                        <a14:foregroundMark x1="86272" y1="61473" x2="85464" y2="45609"/>
                        <a14:foregroundMark x1="82907" y1="61190" x2="81830" y2="49575"/>
                        <a14:foregroundMark x1="71736" y1="62890" x2="71736" y2="45042"/>
                        <a14:foregroundMark x1="60027" y1="59490" x2="60027" y2="42210"/>
                        <a14:foregroundMark x1="48856" y1="59773" x2="48856" y2="47875"/>
                        <a14:foregroundMark x1="35532" y1="62890" x2="36608" y2="45609"/>
                        <a14:foregroundMark x1="23149" y1="60907" x2="23822" y2="46459"/>
                        <a14:foregroundMark x1="12517" y1="58924" x2="12382" y2="45042"/>
                        <a14:foregroundMark x1="6999" y1="54391" x2="6999" y2="54391"/>
                        <a14:foregroundMark x1="7268" y1="50142" x2="2423" y2="49858"/>
                        <a14:foregroundMark x1="15882" y1="61190" x2="15612" y2="51558"/>
                        <a14:foregroundMark x1="59758" y1="63173" x2="64603" y2="63739"/>
                        <a14:foregroundMark x1="89906" y1="94901" x2="78466" y2="93484"/>
                        <a14:foregroundMark x1="76178" y1="85552" x2="85734" y2="85552"/>
                        <a14:foregroundMark x1="85734" y1="85552" x2="89906" y2="92635"/>
                        <a14:foregroundMark x1="90579" y1="72521" x2="89367" y2="70822"/>
                        <a14:foregroundMark x1="90040" y1="42210" x2="90444" y2="39093"/>
                        <a14:foregroundMark x1="91655" y1="51558" x2="97174" y2="52691"/>
                        <a14:foregroundMark x1="92059" y1="57790" x2="95155" y2="58074"/>
                        <a14:foregroundMark x1="87752" y1="11048" x2="87752" y2="11048"/>
                        <a14:foregroundMark x1="33782" y1="26346" x2="24630" y2="24929"/>
                        <a14:foregroundMark x1="30552" y1="86119" x2="20458" y2="81870"/>
                        <a14:foregroundMark x1="20458" y1="81870" x2="30283" y2="82436"/>
                        <a14:foregroundMark x1="27995" y1="84986" x2="15882" y2="84703"/>
                        <a14:foregroundMark x1="32974" y1="85269" x2="22611" y2="84986"/>
                        <a14:foregroundMark x1="22611" y1="84986" x2="32167" y2="82153"/>
                        <a14:foregroundMark x1="32167" y1="82153" x2="31359" y2="83569"/>
                        <a14:foregroundMark x1="17227" y1="81586" x2="17362" y2="84703"/>
                        <a14:foregroundMark x1="16420" y1="83853" x2="16420" y2="83569"/>
                        <a14:foregroundMark x1="16420" y1="81303" x2="16420" y2="81303"/>
                        <a14:foregroundMark x1="16016" y1="82436" x2="16016" y2="82436"/>
                        <a14:foregroundMark x1="17766" y1="85269" x2="17766" y2="85269"/>
                        <a14:foregroundMark x1="17766" y1="86119" x2="17766" y2="86119"/>
                        <a14:foregroundMark x1="18439" y1="86686" x2="18439" y2="86686"/>
                        <a14:foregroundMark x1="97174" y1="50425" x2="97174" y2="50425"/>
                        <a14:foregroundMark x1="97039" y1="50992" x2="91925" y2="50142"/>
                        <a14:foregroundMark x1="91252" y1="52975" x2="97577" y2="51841"/>
                        <a14:foregroundMark x1="97039" y1="53824" x2="97039" y2="53824"/>
                        <a14:foregroundMark x1="96097" y1="53824" x2="96097" y2="53824"/>
                        <a14:foregroundMark x1="95155" y1="53824" x2="95155" y2="53824"/>
                        <a14:foregroundMark x1="96097" y1="53824" x2="96097" y2="53824"/>
                        <a14:foregroundMark x1="95155" y1="53824" x2="95155" y2="53824"/>
                        <a14:foregroundMark x1="96231" y1="53824" x2="96231" y2="53824"/>
                        <a14:foregroundMark x1="95693" y1="53824" x2="95693" y2="53824"/>
                        <a14:foregroundMark x1="95155" y1="53824" x2="94751" y2="53824"/>
                        <a14:foregroundMark x1="94347" y1="53824" x2="93943" y2="53824"/>
                        <a14:foregroundMark x1="93809" y1="53824" x2="93809" y2="53824"/>
                        <a14:foregroundMark x1="93540" y1="53541" x2="92732" y2="53541"/>
                        <a14:foregroundMark x1="92732" y1="53541" x2="92732" y2="53541"/>
                        <a14:foregroundMark x1="91925" y1="53541" x2="93271" y2="53258"/>
                        <a14:foregroundMark x1="91252" y1="52408" x2="92059" y2="50425"/>
                        <a14:foregroundMark x1="92059" y1="58357" x2="92059" y2="58357"/>
                        <a14:foregroundMark x1="91925" y1="55807" x2="93809" y2="58357"/>
                        <a14:foregroundMark x1="91790" y1="57224" x2="91790" y2="57224"/>
                        <a14:foregroundMark x1="91386" y1="56941" x2="91386" y2="56941"/>
                        <a14:foregroundMark x1="91655" y1="58357" x2="91655" y2="58357"/>
                        <a14:foregroundMark x1="91117" y1="57224" x2="95424" y2="58924"/>
                        <a14:foregroundMark x1="94616" y1="58924" x2="94616" y2="58924"/>
                        <a14:foregroundMark x1="93809" y1="58924" x2="93809" y2="58924"/>
                        <a14:foregroundMark x1="92867" y1="58924" x2="92867" y2="58924"/>
                        <a14:foregroundMark x1="92463" y1="58924" x2="93001" y2="58924"/>
                        <a14:foregroundMark x1="93540" y1="58924" x2="93540" y2="58924"/>
                        <a14:foregroundMark x1="93674" y1="58924" x2="93674" y2="58924"/>
                        <a14:foregroundMark x1="92463" y1="58924" x2="92463" y2="58924"/>
                        <a14:foregroundMark x1="92194" y1="58924" x2="92194" y2="58924"/>
                        <a14:foregroundMark x1="92194" y1="58924" x2="92194" y2="58924"/>
                        <a14:foregroundMark x1="92194" y1="58924" x2="92194" y2="58924"/>
                        <a14:foregroundMark x1="92059" y1="58924" x2="92059" y2="58924"/>
                        <a14:foregroundMark x1="91655" y1="58640" x2="91655" y2="58640"/>
                        <a14:foregroundMark x1="91521" y1="58640" x2="91521" y2="58640"/>
                        <a14:foregroundMark x1="91521" y1="58640" x2="91521" y2="58640"/>
                        <a14:foregroundMark x1="89637" y1="39943" x2="89637" y2="43059"/>
                        <a14:foregroundMark x1="89502" y1="70255" x2="89233" y2="69688"/>
                        <a14:foregroundMark x1="14536" y1="6799" x2="27456" y2="7649"/>
                        <a14:foregroundMark x1="27995" y1="6516" x2="13997" y2="5949"/>
                        <a14:foregroundMark x1="14670" y1="6516" x2="15612" y2="7365"/>
                        <a14:foregroundMark x1="27456" y1="7932" x2="27456" y2="7932"/>
                        <a14:foregroundMark x1="27591" y1="8215" x2="27591" y2="8215"/>
                        <a14:foregroundMark x1="27591" y1="9065" x2="27591" y2="9065"/>
                        <a14:foregroundMark x1="15478" y1="9348" x2="15478" y2="9348"/>
                        <a14:foregroundMark x1="14536" y1="8215" x2="14536" y2="8215"/>
                        <a14:foregroundMark x1="2557" y1="49292" x2="2557" y2="49292"/>
                        <a14:foregroundMark x1="1884" y1="48442" x2="2961" y2="50992"/>
                        <a14:foregroundMark x1="3634" y1="49008" x2="3365" y2="50708"/>
                        <a14:foregroundMark x1="6326" y1="50142" x2="6326" y2="50142"/>
                        <a14:foregroundMark x1="5249" y1="48442" x2="5249" y2="48442"/>
                        <a14:foregroundMark x1="5922" y1="48159" x2="5922" y2="48159"/>
                        <a14:foregroundMark x1="6460" y1="49292" x2="6460" y2="49292"/>
                        <a14:foregroundMark x1="4980" y1="51841" x2="4980" y2="51841"/>
                        <a14:foregroundMark x1="3365" y1="51841" x2="3365" y2="51841"/>
                        <a14:foregroundMark x1="2423" y1="51558" x2="2423" y2="51558"/>
                        <a14:foregroundMark x1="3903" y1="51558" x2="3903" y2="51558"/>
                        <a14:foregroundMark x1="4307" y1="51841" x2="4307" y2="51841"/>
                        <a14:foregroundMark x1="3499" y1="49008" x2="3499" y2="49008"/>
                        <a14:foregroundMark x1="3903" y1="47875" x2="3903" y2="47875"/>
                        <a14:foregroundMark x1="4307" y1="49292" x2="4307" y2="49292"/>
                        <a14:foregroundMark x1="2692" y1="48442" x2="2692" y2="48442"/>
                        <a14:foregroundMark x1="1884" y1="48442" x2="1884" y2="48442"/>
                        <a14:foregroundMark x1="15209" y1="60623" x2="15209" y2="60623"/>
                        <a14:foregroundMark x1="60162" y1="42210" x2="60162" y2="42210"/>
                        <a14:foregroundMark x1="60700" y1="42210" x2="59219" y2="41360"/>
                        <a14:foregroundMark x1="63795" y1="42210" x2="55989" y2="41360"/>
                        <a14:foregroundMark x1="28129" y1="27195" x2="24630" y2="26062"/>
                        <a14:foregroundMark x1="27591" y1="27195" x2="25572" y2="27479"/>
                        <a14:foregroundMark x1="33378" y1="25779" x2="28937" y2="24363"/>
                        <a14:foregroundMark x1="34186" y1="27195" x2="32705" y2="24363"/>
                        <a14:foregroundMark x1="75370" y1="95184" x2="75505" y2="83853"/>
                      </a14:backgroundRemoval>
                    </a14:imgEffect>
                  </a14:imgLayer>
                </a14:imgProps>
              </a:ext>
            </a:extLst>
          </a:blip>
          <a:stretch>
            <a:fillRect/>
          </a:stretch>
        </p:blipFill>
        <p:spPr>
          <a:xfrm>
            <a:off x="1503503" y="4218908"/>
            <a:ext cx="5173558" cy="2457962"/>
          </a:xfrm>
          <a:prstGeom prst="rect">
            <a:avLst/>
          </a:prstGeom>
        </p:spPr>
      </p:pic>
      <p:sp>
        <p:nvSpPr>
          <p:cNvPr id="23" name="Rectángulo 22">
            <a:extLst>
              <a:ext uri="{FF2B5EF4-FFF2-40B4-BE49-F238E27FC236}">
                <a16:creationId xmlns:a16="http://schemas.microsoft.com/office/drawing/2014/main" id="{8C421C5A-2143-4A32-A462-7152E3C0C342}"/>
              </a:ext>
            </a:extLst>
          </p:cNvPr>
          <p:cNvSpPr/>
          <p:nvPr/>
        </p:nvSpPr>
        <p:spPr>
          <a:xfrm>
            <a:off x="438577" y="3388615"/>
            <a:ext cx="2895174" cy="438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Cambio en la tasa de datos</a:t>
            </a:r>
          </a:p>
        </p:txBody>
      </p:sp>
      <p:sp>
        <p:nvSpPr>
          <p:cNvPr id="24" name="Rectángulo: esquinas redondeadas 23">
            <a:extLst>
              <a:ext uri="{FF2B5EF4-FFF2-40B4-BE49-F238E27FC236}">
                <a16:creationId xmlns:a16="http://schemas.microsoft.com/office/drawing/2014/main" id="{E1FED61B-B721-481F-82A9-030A72F73CAA}"/>
              </a:ext>
            </a:extLst>
          </p:cNvPr>
          <p:cNvSpPr/>
          <p:nvPr/>
        </p:nvSpPr>
        <p:spPr>
          <a:xfrm>
            <a:off x="1695449" y="4314825"/>
            <a:ext cx="2247901" cy="38954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5" name="Rectángulo: esquinas redondeadas 24">
            <a:extLst>
              <a:ext uri="{FF2B5EF4-FFF2-40B4-BE49-F238E27FC236}">
                <a16:creationId xmlns:a16="http://schemas.microsoft.com/office/drawing/2014/main" id="{93630062-A51E-4976-96B4-7AAB7BFDAEAA}"/>
              </a:ext>
            </a:extLst>
          </p:cNvPr>
          <p:cNvSpPr/>
          <p:nvPr/>
        </p:nvSpPr>
        <p:spPr>
          <a:xfrm>
            <a:off x="3943350" y="4314825"/>
            <a:ext cx="1211580" cy="38954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6" name="Rectángulo: esquinas redondeadas 25">
            <a:extLst>
              <a:ext uri="{FF2B5EF4-FFF2-40B4-BE49-F238E27FC236}">
                <a16:creationId xmlns:a16="http://schemas.microsoft.com/office/drawing/2014/main" id="{D0C2FB88-3351-48F3-8C0B-CC7C945D11B2}"/>
              </a:ext>
            </a:extLst>
          </p:cNvPr>
          <p:cNvSpPr/>
          <p:nvPr/>
        </p:nvSpPr>
        <p:spPr>
          <a:xfrm>
            <a:off x="3763456" y="5240837"/>
            <a:ext cx="427544" cy="70889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7" name="Rectángulo: esquinas redondeadas 26">
            <a:extLst>
              <a:ext uri="{FF2B5EF4-FFF2-40B4-BE49-F238E27FC236}">
                <a16:creationId xmlns:a16="http://schemas.microsoft.com/office/drawing/2014/main" id="{1435F8D4-B64E-48E9-BA73-23B98BCDC322}"/>
              </a:ext>
            </a:extLst>
          </p:cNvPr>
          <p:cNvSpPr/>
          <p:nvPr/>
        </p:nvSpPr>
        <p:spPr>
          <a:xfrm>
            <a:off x="4389175" y="5240837"/>
            <a:ext cx="427544" cy="70889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8" name="Rectángulo: esquinas redondeadas 27">
            <a:extLst>
              <a:ext uri="{FF2B5EF4-FFF2-40B4-BE49-F238E27FC236}">
                <a16:creationId xmlns:a16="http://schemas.microsoft.com/office/drawing/2014/main" id="{B8A1CCFC-A764-492B-92FE-426C8419D448}"/>
              </a:ext>
            </a:extLst>
          </p:cNvPr>
          <p:cNvSpPr/>
          <p:nvPr/>
        </p:nvSpPr>
        <p:spPr>
          <a:xfrm>
            <a:off x="5154930" y="4255770"/>
            <a:ext cx="609600" cy="5329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9" name="Rectángulo: esquinas redondeadas 28">
            <a:extLst>
              <a:ext uri="{FF2B5EF4-FFF2-40B4-BE49-F238E27FC236}">
                <a16:creationId xmlns:a16="http://schemas.microsoft.com/office/drawing/2014/main" id="{A343E6C4-D44E-4CFC-838A-F68818AB2BBA}"/>
              </a:ext>
            </a:extLst>
          </p:cNvPr>
          <p:cNvSpPr/>
          <p:nvPr/>
        </p:nvSpPr>
        <p:spPr>
          <a:xfrm>
            <a:off x="4988700" y="5240836"/>
            <a:ext cx="427544" cy="653233"/>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0" name="Rectángulo: esquinas redondeadas 29">
            <a:extLst>
              <a:ext uri="{FF2B5EF4-FFF2-40B4-BE49-F238E27FC236}">
                <a16:creationId xmlns:a16="http://schemas.microsoft.com/office/drawing/2014/main" id="{BDA1AEAA-194A-4E43-A5BD-0643E40FC3A0}"/>
              </a:ext>
            </a:extLst>
          </p:cNvPr>
          <p:cNvSpPr/>
          <p:nvPr/>
        </p:nvSpPr>
        <p:spPr>
          <a:xfrm>
            <a:off x="5764530" y="4362450"/>
            <a:ext cx="411480" cy="2971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1" name="Rectángulo: esquinas redondeadas 30">
            <a:extLst>
              <a:ext uri="{FF2B5EF4-FFF2-40B4-BE49-F238E27FC236}">
                <a16:creationId xmlns:a16="http://schemas.microsoft.com/office/drawing/2014/main" id="{A743DBEC-9CBD-4BA3-BD33-390873D3A0B5}"/>
              </a:ext>
            </a:extLst>
          </p:cNvPr>
          <p:cNvSpPr/>
          <p:nvPr/>
        </p:nvSpPr>
        <p:spPr>
          <a:xfrm>
            <a:off x="5608190" y="5264525"/>
            <a:ext cx="411480" cy="62954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2" name="CuadroTexto 31">
            <a:extLst>
              <a:ext uri="{FF2B5EF4-FFF2-40B4-BE49-F238E27FC236}">
                <a16:creationId xmlns:a16="http://schemas.microsoft.com/office/drawing/2014/main" id="{F1B3AFA3-B695-45ED-9A59-4667F679E264}"/>
              </a:ext>
            </a:extLst>
          </p:cNvPr>
          <p:cNvSpPr txBox="1"/>
          <p:nvPr/>
        </p:nvSpPr>
        <p:spPr>
          <a:xfrm>
            <a:off x="3923205" y="3993118"/>
            <a:ext cx="1290738" cy="369332"/>
          </a:xfrm>
          <a:prstGeom prst="rect">
            <a:avLst/>
          </a:prstGeom>
          <a:noFill/>
        </p:spPr>
        <p:txBody>
          <a:bodyPr wrap="none" rtlCol="0">
            <a:spAutoFit/>
          </a:bodyPr>
          <a:lstStyle/>
          <a:p>
            <a:r>
              <a:rPr lang="es-AR" sz="1400" b="1" dirty="0"/>
              <a:t>X</a:t>
            </a:r>
            <a:r>
              <a:rPr lang="es-AR" b="1" dirty="0"/>
              <a:t> (204/188)</a:t>
            </a:r>
          </a:p>
        </p:txBody>
      </p:sp>
      <p:sp>
        <p:nvSpPr>
          <p:cNvPr id="33" name="CuadroTexto 32">
            <a:extLst>
              <a:ext uri="{FF2B5EF4-FFF2-40B4-BE49-F238E27FC236}">
                <a16:creationId xmlns:a16="http://schemas.microsoft.com/office/drawing/2014/main" id="{A6D3BA5B-4153-4164-A453-9AA4DDD4D4AA}"/>
              </a:ext>
            </a:extLst>
          </p:cNvPr>
          <p:cNvSpPr txBox="1"/>
          <p:nvPr/>
        </p:nvSpPr>
        <p:spPr>
          <a:xfrm>
            <a:off x="2551537" y="3990715"/>
            <a:ext cx="535724" cy="369332"/>
          </a:xfrm>
          <a:prstGeom prst="rect">
            <a:avLst/>
          </a:prstGeom>
          <a:noFill/>
        </p:spPr>
        <p:txBody>
          <a:bodyPr wrap="none" rtlCol="0">
            <a:spAutoFit/>
          </a:bodyPr>
          <a:lstStyle/>
          <a:p>
            <a:r>
              <a:rPr lang="es-AR" b="1" dirty="0"/>
              <a:t>188</a:t>
            </a:r>
          </a:p>
        </p:txBody>
      </p:sp>
      <p:sp>
        <p:nvSpPr>
          <p:cNvPr id="34" name="CuadroTexto 33">
            <a:extLst>
              <a:ext uri="{FF2B5EF4-FFF2-40B4-BE49-F238E27FC236}">
                <a16:creationId xmlns:a16="http://schemas.microsoft.com/office/drawing/2014/main" id="{CA2B6E89-8D44-46BF-AC4E-2F375D6F3AB1}"/>
              </a:ext>
            </a:extLst>
          </p:cNvPr>
          <p:cNvSpPr txBox="1"/>
          <p:nvPr/>
        </p:nvSpPr>
        <p:spPr>
          <a:xfrm>
            <a:off x="5232745" y="3924031"/>
            <a:ext cx="453970" cy="369332"/>
          </a:xfrm>
          <a:prstGeom prst="rect">
            <a:avLst/>
          </a:prstGeom>
          <a:noFill/>
        </p:spPr>
        <p:txBody>
          <a:bodyPr wrap="none" rtlCol="0">
            <a:spAutoFit/>
          </a:bodyPr>
          <a:lstStyle/>
          <a:p>
            <a:r>
              <a:rPr lang="es-AR" sz="1400" b="1" dirty="0"/>
              <a:t>X</a:t>
            </a:r>
            <a:r>
              <a:rPr lang="es-AR" b="1" dirty="0"/>
              <a:t> 2</a:t>
            </a:r>
          </a:p>
        </p:txBody>
      </p:sp>
      <p:sp>
        <p:nvSpPr>
          <p:cNvPr id="35" name="CuadroTexto 34">
            <a:extLst>
              <a:ext uri="{FF2B5EF4-FFF2-40B4-BE49-F238E27FC236}">
                <a16:creationId xmlns:a16="http://schemas.microsoft.com/office/drawing/2014/main" id="{D4DADE97-F318-4403-B07E-0F99E7084CE8}"/>
              </a:ext>
            </a:extLst>
          </p:cNvPr>
          <p:cNvSpPr txBox="1"/>
          <p:nvPr/>
        </p:nvSpPr>
        <p:spPr>
          <a:xfrm>
            <a:off x="5652938" y="3862924"/>
            <a:ext cx="658772" cy="523220"/>
          </a:xfrm>
          <a:prstGeom prst="rect">
            <a:avLst/>
          </a:prstGeom>
          <a:noFill/>
        </p:spPr>
        <p:txBody>
          <a:bodyPr wrap="square" rtlCol="0">
            <a:spAutoFit/>
          </a:bodyPr>
          <a:lstStyle/>
          <a:p>
            <a:pPr algn="ctr"/>
            <a:r>
              <a:rPr lang="es-AR" sz="900" b="1" dirty="0"/>
              <a:t>X</a:t>
            </a:r>
            <a:r>
              <a:rPr lang="es-AR" sz="1400" b="1" dirty="0"/>
              <a:t> </a:t>
            </a:r>
            <a:r>
              <a:rPr lang="es-AR" sz="1400" b="1" dirty="0" err="1"/>
              <a:t>code</a:t>
            </a:r>
            <a:r>
              <a:rPr lang="es-AR" sz="1400" b="1" dirty="0"/>
              <a:t> </a:t>
            </a:r>
            <a:r>
              <a:rPr lang="es-AR" sz="1400" b="1" dirty="0" err="1"/>
              <a:t>rate</a:t>
            </a:r>
            <a:endParaRPr lang="es-AR" sz="1400" b="1" dirty="0"/>
          </a:p>
        </p:txBody>
      </p:sp>
      <p:sp>
        <p:nvSpPr>
          <p:cNvPr id="38" name="CuadroTexto 37">
            <a:extLst>
              <a:ext uri="{FF2B5EF4-FFF2-40B4-BE49-F238E27FC236}">
                <a16:creationId xmlns:a16="http://schemas.microsoft.com/office/drawing/2014/main" id="{9C09D3E4-C665-42DA-9E75-6F77DA1F0A76}"/>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2"/>
                </a:solidFill>
              </a:rPr>
              <a:t>Jimena Baños y Rivas</a:t>
            </a:r>
          </a:p>
        </p:txBody>
      </p:sp>
    </p:spTree>
    <p:extLst>
      <p:ext uri="{BB962C8B-B14F-4D97-AF65-F5344CB8AC3E}">
        <p14:creationId xmlns:p14="http://schemas.microsoft.com/office/powerpoint/2010/main" val="217670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8" grpId="0"/>
      <p:bldP spid="18" grpId="1"/>
      <p:bldP spid="18" grpId="2"/>
      <p:bldP spid="21" grpId="0" animBg="1"/>
      <p:bldP spid="21" grpId="1"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5509074"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60" y="0"/>
            <a:ext cx="512789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MAPEO Y MODULACIONES</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 name="CuadroTexto 1">
            <a:extLst>
              <a:ext uri="{FF2B5EF4-FFF2-40B4-BE49-F238E27FC236}">
                <a16:creationId xmlns:a16="http://schemas.microsoft.com/office/drawing/2014/main" id="{E952F488-36EB-4AE3-B503-162975524D4A}"/>
              </a:ext>
            </a:extLst>
          </p:cNvPr>
          <p:cNvSpPr txBox="1"/>
          <p:nvPr/>
        </p:nvSpPr>
        <p:spPr>
          <a:xfrm>
            <a:off x="669702" y="823979"/>
            <a:ext cx="7718083" cy="1015663"/>
          </a:xfrm>
          <a:prstGeom prst="rect">
            <a:avLst/>
          </a:prstGeom>
          <a:noFill/>
        </p:spPr>
        <p:txBody>
          <a:bodyPr wrap="square" rtlCol="0">
            <a:spAutoFit/>
          </a:bodyPr>
          <a:lstStyle/>
          <a:p>
            <a:pPr algn="just"/>
            <a:r>
              <a:rPr lang="es-AR" sz="2000" b="1" dirty="0"/>
              <a:t>Con canales más limpios, el panorama cambia: </a:t>
            </a:r>
            <a:r>
              <a:rPr lang="es-AR" sz="2000" dirty="0"/>
              <a:t>se transmite intencionalmente las señales de baja energía más frecuentemente que las de alta energía</a:t>
            </a:r>
          </a:p>
        </p:txBody>
      </p:sp>
      <p:sp>
        <p:nvSpPr>
          <p:cNvPr id="18" name="CuadroTexto 17">
            <a:extLst>
              <a:ext uri="{FF2B5EF4-FFF2-40B4-BE49-F238E27FC236}">
                <a16:creationId xmlns:a16="http://schemas.microsoft.com/office/drawing/2014/main" id="{B3E2C716-9FD8-4140-85CA-48D4807E405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
        <p:nvSpPr>
          <p:cNvPr id="8" name="Rectángulo 7">
            <a:extLst>
              <a:ext uri="{FF2B5EF4-FFF2-40B4-BE49-F238E27FC236}">
                <a16:creationId xmlns:a16="http://schemas.microsoft.com/office/drawing/2014/main" id="{B5905967-923E-4594-B159-4B6B5A5FA217}"/>
              </a:ext>
            </a:extLst>
          </p:cNvPr>
          <p:cNvSpPr/>
          <p:nvPr/>
        </p:nvSpPr>
        <p:spPr>
          <a:xfrm>
            <a:off x="220266" y="1966934"/>
            <a:ext cx="4510227" cy="4609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es-AR" sz="2400" b="1" dirty="0"/>
              <a:t>16-APSK</a:t>
            </a:r>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dirty="0"/>
          </a:p>
          <a:p>
            <a:pPr algn="ctr"/>
            <a:r>
              <a:rPr lang="es-AR" sz="2000" dirty="0"/>
              <a:t>Transmite </a:t>
            </a:r>
            <a:r>
              <a:rPr lang="es-AR" sz="2000" b="1" dirty="0"/>
              <a:t>4bits/símbolo</a:t>
            </a:r>
          </a:p>
          <a:p>
            <a:pPr algn="ctr"/>
            <a:r>
              <a:rPr lang="es-AR" sz="2000" dirty="0"/>
              <a:t>Ahora hay dos niveles de potencia, interna y externa</a:t>
            </a:r>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p:txBody>
      </p:sp>
      <p:pic>
        <p:nvPicPr>
          <p:cNvPr id="4" name="Imagen 3">
            <a:extLst>
              <a:ext uri="{FF2B5EF4-FFF2-40B4-BE49-F238E27FC236}">
                <a16:creationId xmlns:a16="http://schemas.microsoft.com/office/drawing/2014/main" id="{99FC028D-E804-4675-8EF7-4F40789BA90C}"/>
              </a:ext>
            </a:extLst>
          </p:cNvPr>
          <p:cNvPicPr>
            <a:picLocks noChangeAspect="1"/>
          </p:cNvPicPr>
          <p:nvPr/>
        </p:nvPicPr>
        <p:blipFill>
          <a:blip r:embed="rId3"/>
          <a:stretch>
            <a:fillRect/>
          </a:stretch>
        </p:blipFill>
        <p:spPr>
          <a:xfrm>
            <a:off x="597400" y="2566649"/>
            <a:ext cx="3755957" cy="2816968"/>
          </a:xfrm>
          <a:prstGeom prst="rect">
            <a:avLst/>
          </a:prstGeom>
        </p:spPr>
      </p:pic>
      <p:sp>
        <p:nvSpPr>
          <p:cNvPr id="15" name="Rectángulo 14">
            <a:extLst>
              <a:ext uri="{FF2B5EF4-FFF2-40B4-BE49-F238E27FC236}">
                <a16:creationId xmlns:a16="http://schemas.microsoft.com/office/drawing/2014/main" id="{68AB315C-996E-4273-B67B-00C8E4D48E55}"/>
              </a:ext>
            </a:extLst>
          </p:cNvPr>
          <p:cNvSpPr/>
          <p:nvPr/>
        </p:nvSpPr>
        <p:spPr>
          <a:xfrm>
            <a:off x="4952026" y="1966934"/>
            <a:ext cx="4510227" cy="4609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es-AR" sz="2400" b="1" dirty="0"/>
              <a:t>32-APSK</a:t>
            </a:r>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1600" b="1" dirty="0"/>
          </a:p>
          <a:p>
            <a:pPr algn="ctr"/>
            <a:endParaRPr lang="es-AR" sz="2000" b="1" dirty="0"/>
          </a:p>
          <a:p>
            <a:pPr algn="ctr"/>
            <a:endParaRPr lang="es-AR" sz="1600" b="1" dirty="0"/>
          </a:p>
          <a:p>
            <a:pPr algn="ctr"/>
            <a:endParaRPr lang="es-AR" sz="1600" b="1" dirty="0"/>
          </a:p>
          <a:p>
            <a:pPr algn="ctr"/>
            <a:endParaRPr lang="es-AR" sz="1400" b="1" dirty="0"/>
          </a:p>
          <a:p>
            <a:pPr algn="ctr"/>
            <a:r>
              <a:rPr lang="es-AR" sz="2000" dirty="0"/>
              <a:t>Transmite </a:t>
            </a:r>
            <a:r>
              <a:rPr lang="es-AR" sz="2000" b="1" dirty="0"/>
              <a:t>5bits/símbolo</a:t>
            </a:r>
          </a:p>
          <a:p>
            <a:pPr algn="ctr"/>
            <a:r>
              <a:rPr lang="es-AR" sz="2000" dirty="0"/>
              <a:t>Hay tres niveles de potencia</a:t>
            </a:r>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a:p>
            <a:pPr algn="ctr"/>
            <a:endParaRPr lang="es-AR" sz="2000" b="1" dirty="0"/>
          </a:p>
        </p:txBody>
      </p:sp>
      <p:pic>
        <p:nvPicPr>
          <p:cNvPr id="13" name="Imagen 12">
            <a:extLst>
              <a:ext uri="{FF2B5EF4-FFF2-40B4-BE49-F238E27FC236}">
                <a16:creationId xmlns:a16="http://schemas.microsoft.com/office/drawing/2014/main" id="{5660ACF3-81AE-47B9-A303-7E41B582D75A}"/>
              </a:ext>
            </a:extLst>
          </p:cNvPr>
          <p:cNvPicPr>
            <a:picLocks noChangeAspect="1"/>
          </p:cNvPicPr>
          <p:nvPr/>
        </p:nvPicPr>
        <p:blipFill>
          <a:blip r:embed="rId4"/>
          <a:stretch>
            <a:fillRect/>
          </a:stretch>
        </p:blipFill>
        <p:spPr>
          <a:xfrm>
            <a:off x="5591246" y="2566649"/>
            <a:ext cx="3231785" cy="2820807"/>
          </a:xfrm>
          <a:prstGeom prst="rect">
            <a:avLst/>
          </a:prstGeom>
        </p:spPr>
      </p:pic>
    </p:spTree>
    <p:extLst>
      <p:ext uri="{BB962C8B-B14F-4D97-AF65-F5344CB8AC3E}">
        <p14:creationId xmlns:p14="http://schemas.microsoft.com/office/powerpoint/2010/main" val="374199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494462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60" y="0"/>
            <a:ext cx="4592937"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Grandes constelaciones</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 name="CuadroTexto 1">
            <a:extLst>
              <a:ext uri="{FF2B5EF4-FFF2-40B4-BE49-F238E27FC236}">
                <a16:creationId xmlns:a16="http://schemas.microsoft.com/office/drawing/2014/main" id="{E952F488-36EB-4AE3-B503-162975524D4A}"/>
              </a:ext>
            </a:extLst>
          </p:cNvPr>
          <p:cNvSpPr txBox="1"/>
          <p:nvPr/>
        </p:nvSpPr>
        <p:spPr>
          <a:xfrm>
            <a:off x="669702" y="988102"/>
            <a:ext cx="7718083" cy="1015663"/>
          </a:xfrm>
          <a:prstGeom prst="rect">
            <a:avLst/>
          </a:prstGeom>
          <a:noFill/>
        </p:spPr>
        <p:txBody>
          <a:bodyPr wrap="square" rtlCol="0">
            <a:spAutoFit/>
          </a:bodyPr>
          <a:lstStyle/>
          <a:p>
            <a:pPr algn="just"/>
            <a:r>
              <a:rPr lang="es-AR" sz="2000" b="1" dirty="0"/>
              <a:t>Desventaja: </a:t>
            </a:r>
            <a:r>
              <a:rPr lang="es-AR" sz="2000" dirty="0"/>
              <a:t>como la constelación es más densa, las señales se acercan y la performance de error empeora:</a:t>
            </a:r>
          </a:p>
          <a:p>
            <a:pPr algn="just"/>
            <a:endParaRPr lang="es-AR" sz="2000" dirty="0"/>
          </a:p>
        </p:txBody>
      </p:sp>
      <p:sp>
        <p:nvSpPr>
          <p:cNvPr id="18" name="CuadroTexto 17">
            <a:extLst>
              <a:ext uri="{FF2B5EF4-FFF2-40B4-BE49-F238E27FC236}">
                <a16:creationId xmlns:a16="http://schemas.microsoft.com/office/drawing/2014/main" id="{B3E2C716-9FD8-4140-85CA-48D4807E405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pic>
        <p:nvPicPr>
          <p:cNvPr id="4" name="Imagen 3">
            <a:extLst>
              <a:ext uri="{FF2B5EF4-FFF2-40B4-BE49-F238E27FC236}">
                <a16:creationId xmlns:a16="http://schemas.microsoft.com/office/drawing/2014/main" id="{5EED34EA-2F2A-49F8-BC15-15E78474DB8F}"/>
              </a:ext>
            </a:extLst>
          </p:cNvPr>
          <p:cNvPicPr>
            <a:picLocks noChangeAspect="1"/>
          </p:cNvPicPr>
          <p:nvPr/>
        </p:nvPicPr>
        <p:blipFill>
          <a:blip r:embed="rId3"/>
          <a:stretch>
            <a:fillRect/>
          </a:stretch>
        </p:blipFill>
        <p:spPr>
          <a:xfrm>
            <a:off x="672042" y="1842835"/>
            <a:ext cx="6129338" cy="4792426"/>
          </a:xfrm>
          <a:prstGeom prst="rect">
            <a:avLst/>
          </a:prstGeom>
        </p:spPr>
      </p:pic>
      <p:cxnSp>
        <p:nvCxnSpPr>
          <p:cNvPr id="8" name="Conector recto 7">
            <a:extLst>
              <a:ext uri="{FF2B5EF4-FFF2-40B4-BE49-F238E27FC236}">
                <a16:creationId xmlns:a16="http://schemas.microsoft.com/office/drawing/2014/main" id="{58A60844-AF4E-4896-A6A9-3347AAE45DF0}"/>
              </a:ext>
            </a:extLst>
          </p:cNvPr>
          <p:cNvCxnSpPr/>
          <p:nvPr/>
        </p:nvCxnSpPr>
        <p:spPr>
          <a:xfrm>
            <a:off x="1348154" y="5498123"/>
            <a:ext cx="4994031" cy="0"/>
          </a:xfrm>
          <a:prstGeom prst="line">
            <a:avLst/>
          </a:prstGeom>
          <a:ln w="571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Conector recto 11">
            <a:extLst>
              <a:ext uri="{FF2B5EF4-FFF2-40B4-BE49-F238E27FC236}">
                <a16:creationId xmlns:a16="http://schemas.microsoft.com/office/drawing/2014/main" id="{638EBB1A-31F1-4241-95ED-F3556AA3910D}"/>
              </a:ext>
            </a:extLst>
          </p:cNvPr>
          <p:cNvCxnSpPr/>
          <p:nvPr/>
        </p:nvCxnSpPr>
        <p:spPr>
          <a:xfrm>
            <a:off x="4009292" y="5498123"/>
            <a:ext cx="0" cy="703385"/>
          </a:xfrm>
          <a:prstGeom prst="line">
            <a:avLst/>
          </a:prstGeom>
          <a:ln w="571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Conector recto 14">
            <a:extLst>
              <a:ext uri="{FF2B5EF4-FFF2-40B4-BE49-F238E27FC236}">
                <a16:creationId xmlns:a16="http://schemas.microsoft.com/office/drawing/2014/main" id="{ADA99228-A6C2-4BEB-8A89-5CF02D8145C0}"/>
              </a:ext>
            </a:extLst>
          </p:cNvPr>
          <p:cNvCxnSpPr/>
          <p:nvPr/>
        </p:nvCxnSpPr>
        <p:spPr>
          <a:xfrm>
            <a:off x="6330462" y="5498123"/>
            <a:ext cx="0" cy="703385"/>
          </a:xfrm>
          <a:prstGeom prst="line">
            <a:avLst/>
          </a:prstGeom>
          <a:ln w="571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ángulo: esquinas redondeadas 12">
            <a:extLst>
              <a:ext uri="{FF2B5EF4-FFF2-40B4-BE49-F238E27FC236}">
                <a16:creationId xmlns:a16="http://schemas.microsoft.com/office/drawing/2014/main" id="{E4D32D51-EF91-4CBB-BA87-C9B52C1C6DDE}"/>
              </a:ext>
            </a:extLst>
          </p:cNvPr>
          <p:cNvSpPr/>
          <p:nvPr/>
        </p:nvSpPr>
        <p:spPr>
          <a:xfrm>
            <a:off x="4009292" y="5984900"/>
            <a:ext cx="2332884" cy="40307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Triángulo isósceles 16">
            <a:extLst>
              <a:ext uri="{FF2B5EF4-FFF2-40B4-BE49-F238E27FC236}">
                <a16:creationId xmlns:a16="http://schemas.microsoft.com/office/drawing/2014/main" id="{1CF244FA-BB46-4083-9CF9-151663ECA9BB}"/>
              </a:ext>
            </a:extLst>
          </p:cNvPr>
          <p:cNvSpPr/>
          <p:nvPr/>
        </p:nvSpPr>
        <p:spPr>
          <a:xfrm rot="12101084">
            <a:off x="6059419" y="4437430"/>
            <a:ext cx="1288934" cy="2007445"/>
          </a:xfrm>
          <a:prstGeom prst="triangl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172F71B2-A58F-4E2C-8229-7C7AE0F3FB9F}"/>
              </a:ext>
            </a:extLst>
          </p:cNvPr>
          <p:cNvSpPr/>
          <p:nvPr/>
        </p:nvSpPr>
        <p:spPr>
          <a:xfrm>
            <a:off x="6400071" y="3735717"/>
            <a:ext cx="2715980" cy="1441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Necesito alrededor de 11 o 12dB extra para ir de QPSK a 32-APSK</a:t>
            </a:r>
          </a:p>
        </p:txBody>
      </p:sp>
    </p:spTree>
    <p:extLst>
      <p:ext uri="{BB962C8B-B14F-4D97-AF65-F5344CB8AC3E}">
        <p14:creationId xmlns:p14="http://schemas.microsoft.com/office/powerpoint/2010/main" val="28237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58785" y="-375214"/>
            <a:ext cx="6858001" cy="7608427"/>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3514412"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60" y="0"/>
            <a:ext cx="311582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Ejemplo simple</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E952F488-36EB-4AE3-B503-162975524D4A}"/>
                  </a:ext>
                </a:extLst>
              </p:cNvPr>
              <p:cNvSpPr txBox="1"/>
              <p:nvPr/>
            </p:nvSpPr>
            <p:spPr>
              <a:xfrm>
                <a:off x="669702" y="988102"/>
                <a:ext cx="7718083" cy="4975978"/>
              </a:xfrm>
              <a:prstGeom prst="rect">
                <a:avLst/>
              </a:prstGeom>
              <a:noFill/>
            </p:spPr>
            <p:txBody>
              <a:bodyPr wrap="square" rtlCol="0">
                <a:spAutoFit/>
              </a:bodyPr>
              <a:lstStyle/>
              <a:p>
                <a:pPr algn="just"/>
                <a:r>
                  <a:rPr lang="es-AR" sz="2000" b="1" dirty="0"/>
                  <a:t>Cálculo de la tasa de bits en un canal de 6MHz utilizando DVB-S y DVB-S2 con 32-APSK y suponiendo </a:t>
                </a:r>
                <a:r>
                  <a:rPr lang="el-GR" sz="2000" b="1" dirty="0"/>
                  <a:t>α</a:t>
                </a:r>
                <a:r>
                  <a:rPr lang="es-AR" sz="2000" b="1" dirty="0"/>
                  <a:t>=0.2</a:t>
                </a:r>
              </a:p>
              <a:p>
                <a:pPr algn="just"/>
                <a:endParaRPr lang="es-AR" sz="2000" b="1" dirty="0"/>
              </a:p>
              <a:p>
                <a:pPr algn="just"/>
                <a:r>
                  <a:rPr lang="es-AR" sz="2000" dirty="0"/>
                  <a:t>En DVB-S:</a:t>
                </a:r>
              </a:p>
              <a:p>
                <a:pPr algn="just"/>
                <a:endParaRPr lang="es-AR" sz="2000" dirty="0"/>
              </a:p>
              <a:p>
                <a:pPr algn="just"/>
                <a14:m>
                  <m:oMathPara xmlns:m="http://schemas.openxmlformats.org/officeDocument/2006/math">
                    <m:oMathParaPr>
                      <m:jc m:val="centerGroup"/>
                    </m:oMathParaPr>
                    <m:oMath xmlns:m="http://schemas.openxmlformats.org/officeDocument/2006/math">
                      <m:f>
                        <m:fPr>
                          <m:ctrlPr>
                            <a:rPr lang="es-AR" sz="2000" i="1" smtClean="0">
                              <a:latin typeface="Cambria Math" panose="02040503050406030204" pitchFamily="18" charset="0"/>
                            </a:rPr>
                          </m:ctrlPr>
                        </m:fPr>
                        <m:num>
                          <m:r>
                            <a:rPr lang="es-AR" sz="2000" b="0" i="1" smtClean="0">
                              <a:latin typeface="Cambria Math" panose="02040503050406030204" pitchFamily="18" charset="0"/>
                            </a:rPr>
                            <m:t>6</m:t>
                          </m:r>
                          <m:r>
                            <a:rPr lang="es-AR" sz="2000" b="0" i="1" smtClean="0">
                              <a:latin typeface="Cambria Math" panose="02040503050406030204" pitchFamily="18" charset="0"/>
                            </a:rPr>
                            <m:t>𝑀𝐻𝑧</m:t>
                          </m:r>
                          <m:r>
                            <a:rPr lang="es-AR" sz="2000" b="0" i="1" smtClean="0">
                              <a:latin typeface="Cambria Math" panose="02040503050406030204" pitchFamily="18" charset="0"/>
                            </a:rPr>
                            <m:t> ∙2 </m:t>
                          </m:r>
                          <m:f>
                            <m:fPr>
                              <m:type m:val="skw"/>
                              <m:ctrlPr>
                                <a:rPr lang="es-AR" sz="2000" b="0" i="1" smtClean="0">
                                  <a:latin typeface="Cambria Math" panose="02040503050406030204" pitchFamily="18" charset="0"/>
                                  <a:ea typeface="Cambria Math" panose="02040503050406030204" pitchFamily="18" charset="0"/>
                                </a:rPr>
                              </m:ctrlPr>
                            </m:fPr>
                            <m:num>
                              <m:r>
                                <a:rPr lang="es-AR" sz="2000" b="0" i="1" smtClean="0">
                                  <a:latin typeface="Cambria Math" panose="02040503050406030204" pitchFamily="18" charset="0"/>
                                  <a:ea typeface="Cambria Math" panose="02040503050406030204" pitchFamily="18" charset="0"/>
                                </a:rPr>
                                <m:t>𝑏𝑖𝑡𝑠</m:t>
                              </m:r>
                            </m:num>
                            <m:den>
                              <m:r>
                                <a:rPr lang="es-AR" sz="2000" b="0" i="1" smtClean="0">
                                  <a:latin typeface="Cambria Math" panose="02040503050406030204" pitchFamily="18" charset="0"/>
                                  <a:ea typeface="Cambria Math" panose="02040503050406030204" pitchFamily="18" charset="0"/>
                                </a:rPr>
                                <m:t>𝑠𝑖𝑚</m:t>
                              </m:r>
                            </m:den>
                          </m:f>
                        </m:num>
                        <m:den>
                          <m:d>
                            <m:dPr>
                              <m:ctrlPr>
                                <a:rPr lang="es-AR" sz="2000" i="1" smtClean="0">
                                  <a:latin typeface="Cambria Math" panose="02040503050406030204" pitchFamily="18" charset="0"/>
                                </a:rPr>
                              </m:ctrlPr>
                            </m:dPr>
                            <m:e>
                              <m:r>
                                <a:rPr lang="es-AR" sz="2000" b="0" i="1" smtClean="0">
                                  <a:latin typeface="Cambria Math" panose="02040503050406030204" pitchFamily="18" charset="0"/>
                                </a:rPr>
                                <m:t>1+</m:t>
                              </m:r>
                              <m:r>
                                <a:rPr lang="es-AR" sz="2000" b="0" i="1" smtClean="0">
                                  <a:latin typeface="Cambria Math" panose="02040503050406030204" pitchFamily="18" charset="0"/>
                                  <a:ea typeface="Cambria Math" panose="02040503050406030204" pitchFamily="18" charset="0"/>
                                </a:rPr>
                                <m:t>𝛼</m:t>
                              </m:r>
                            </m:e>
                          </m:d>
                          <m:r>
                            <a:rPr lang="es-AR" sz="2000" b="0" i="1" smtClean="0">
                              <a:latin typeface="Cambria Math" panose="02040503050406030204" pitchFamily="18" charset="0"/>
                            </a:rPr>
                            <m:t> </m:t>
                          </m:r>
                          <m:f>
                            <m:fPr>
                              <m:type m:val="skw"/>
                              <m:ctrlPr>
                                <a:rPr lang="es-AR" sz="2000" b="0" i="1" smtClean="0">
                                  <a:latin typeface="Cambria Math" panose="02040503050406030204" pitchFamily="18" charset="0"/>
                                </a:rPr>
                              </m:ctrlPr>
                            </m:fPr>
                            <m:num>
                              <m:r>
                                <a:rPr lang="es-AR" sz="2000" b="0" i="1" smtClean="0">
                                  <a:latin typeface="Cambria Math" panose="02040503050406030204" pitchFamily="18" charset="0"/>
                                </a:rPr>
                                <m:t>𝐻𝑧</m:t>
                              </m:r>
                              <m:r>
                                <a:rPr lang="es-AR" sz="2000" b="0" i="1" smtClean="0">
                                  <a:latin typeface="Cambria Math" panose="02040503050406030204" pitchFamily="18" charset="0"/>
                                  <a:ea typeface="Cambria Math" panose="02040503050406030204" pitchFamily="18" charset="0"/>
                                </a:rPr>
                                <m:t>∙</m:t>
                              </m:r>
                              <m:r>
                                <a:rPr lang="es-AR" sz="2000" b="0" i="1" smtClean="0">
                                  <a:latin typeface="Cambria Math" panose="02040503050406030204" pitchFamily="18" charset="0"/>
                                  <a:ea typeface="Cambria Math" panose="02040503050406030204" pitchFamily="18" charset="0"/>
                                </a:rPr>
                                <m:t>𝑠𝑒𝑔</m:t>
                              </m:r>
                            </m:num>
                            <m:den>
                              <m:r>
                                <a:rPr lang="es-AR" sz="2000" b="0" i="1" smtClean="0">
                                  <a:latin typeface="Cambria Math" panose="02040503050406030204" pitchFamily="18" charset="0"/>
                                </a:rPr>
                                <m:t>𝑠𝑖𝑚</m:t>
                              </m:r>
                            </m:den>
                          </m:f>
                        </m:den>
                      </m:f>
                      <m:r>
                        <a:rPr lang="es-AR" sz="2000" b="0" i="1" smtClean="0">
                          <a:latin typeface="Cambria Math" panose="02040503050406030204" pitchFamily="18" charset="0"/>
                        </a:rPr>
                        <m:t>=</m:t>
                      </m:r>
                      <m:f>
                        <m:fPr>
                          <m:ctrlPr>
                            <a:rPr lang="es-AR" sz="2000" b="0" i="1" smtClean="0">
                              <a:latin typeface="Cambria Math" panose="02040503050406030204" pitchFamily="18" charset="0"/>
                            </a:rPr>
                          </m:ctrlPr>
                        </m:fPr>
                        <m:num>
                          <m:r>
                            <a:rPr lang="es-AR" sz="2000" b="0" i="1" smtClean="0">
                              <a:latin typeface="Cambria Math" panose="02040503050406030204" pitchFamily="18" charset="0"/>
                            </a:rPr>
                            <m:t>6</m:t>
                          </m:r>
                          <m:r>
                            <a:rPr lang="es-AR" sz="2000" b="0" i="1" smtClean="0">
                              <a:latin typeface="Cambria Math" panose="02040503050406030204" pitchFamily="18" charset="0"/>
                              <a:ea typeface="Cambria Math" panose="02040503050406030204" pitchFamily="18" charset="0"/>
                            </a:rPr>
                            <m:t>∙</m:t>
                          </m:r>
                          <m:sSup>
                            <m:sSupPr>
                              <m:ctrlPr>
                                <a:rPr lang="es-AR" sz="2000" b="0" i="1" smtClean="0">
                                  <a:latin typeface="Cambria Math" panose="02040503050406030204" pitchFamily="18" charset="0"/>
                                  <a:ea typeface="Cambria Math" panose="02040503050406030204" pitchFamily="18" charset="0"/>
                                </a:rPr>
                              </m:ctrlPr>
                            </m:sSupPr>
                            <m:e>
                              <m:r>
                                <a:rPr lang="es-AR" sz="2000" b="0" i="1" smtClean="0">
                                  <a:latin typeface="Cambria Math" panose="02040503050406030204" pitchFamily="18" charset="0"/>
                                  <a:ea typeface="Cambria Math" panose="02040503050406030204" pitchFamily="18" charset="0"/>
                                </a:rPr>
                                <m:t>10</m:t>
                              </m:r>
                            </m:e>
                            <m:sup>
                              <m:r>
                                <a:rPr lang="es-AR" sz="2000" b="0" i="1" smtClean="0">
                                  <a:latin typeface="Cambria Math" panose="02040503050406030204" pitchFamily="18" charset="0"/>
                                  <a:ea typeface="Cambria Math" panose="02040503050406030204" pitchFamily="18" charset="0"/>
                                </a:rPr>
                                <m:t>6</m:t>
                              </m:r>
                            </m:sup>
                          </m:sSup>
                          <m:r>
                            <a:rPr lang="es-AR" sz="2000" b="0" i="1" smtClean="0">
                              <a:latin typeface="Cambria Math" panose="02040503050406030204" pitchFamily="18" charset="0"/>
                              <a:ea typeface="Cambria Math" panose="02040503050406030204" pitchFamily="18" charset="0"/>
                            </a:rPr>
                            <m:t>∙2</m:t>
                          </m:r>
                        </m:num>
                        <m:den>
                          <m:r>
                            <a:rPr lang="es-AR" sz="2000" b="0" i="1" smtClean="0">
                              <a:latin typeface="Cambria Math" panose="02040503050406030204" pitchFamily="18" charset="0"/>
                            </a:rPr>
                            <m:t>1,35</m:t>
                          </m:r>
                        </m:den>
                      </m:f>
                      <m:r>
                        <a:rPr lang="es-AR" sz="2000" b="0" i="1" smtClean="0">
                          <a:latin typeface="Cambria Math" panose="02040503050406030204" pitchFamily="18" charset="0"/>
                        </a:rPr>
                        <m:t>=8,39</m:t>
                      </m:r>
                      <m:r>
                        <a:rPr lang="es-AR" sz="2000" b="0" i="1" smtClean="0">
                          <a:latin typeface="Cambria Math" panose="02040503050406030204" pitchFamily="18" charset="0"/>
                        </a:rPr>
                        <m:t>𝑀𝑏𝑝𝑠</m:t>
                      </m:r>
                    </m:oMath>
                  </m:oMathPara>
                </a14:m>
                <a:endParaRPr lang="es-AR" sz="2000" b="0" dirty="0"/>
              </a:p>
              <a:p>
                <a:pPr algn="just"/>
                <a:endParaRPr lang="es-AR" sz="2000" dirty="0"/>
              </a:p>
              <a:p>
                <a:pPr algn="just"/>
                <a:r>
                  <a:rPr lang="es-AR" sz="2000" dirty="0"/>
                  <a:t>En DVB-S2:</a:t>
                </a:r>
              </a:p>
              <a:p>
                <a:pPr algn="just"/>
                <a:endParaRPr lang="es-AR" sz="2000" dirty="0"/>
              </a:p>
              <a:p>
                <a:pPr algn="just"/>
                <a14:m>
                  <m:oMathPara xmlns:m="http://schemas.openxmlformats.org/officeDocument/2006/math">
                    <m:oMathParaPr>
                      <m:jc m:val="centerGroup"/>
                    </m:oMathParaPr>
                    <m:oMath xmlns:m="http://schemas.openxmlformats.org/officeDocument/2006/math">
                      <m:f>
                        <m:fPr>
                          <m:ctrlPr>
                            <a:rPr lang="es-AR" sz="2000" i="1" smtClean="0">
                              <a:latin typeface="Cambria Math" panose="02040503050406030204" pitchFamily="18" charset="0"/>
                            </a:rPr>
                          </m:ctrlPr>
                        </m:fPr>
                        <m:num>
                          <m:r>
                            <a:rPr lang="es-AR" sz="2000" b="0" i="1" smtClean="0">
                              <a:latin typeface="Cambria Math" panose="02040503050406030204" pitchFamily="18" charset="0"/>
                            </a:rPr>
                            <m:t>6</m:t>
                          </m:r>
                          <m:r>
                            <a:rPr lang="es-AR" sz="2000" b="0" i="1" smtClean="0">
                              <a:latin typeface="Cambria Math" panose="02040503050406030204" pitchFamily="18" charset="0"/>
                            </a:rPr>
                            <m:t>𝑀𝐻𝑧</m:t>
                          </m:r>
                          <m:r>
                            <a:rPr lang="es-AR" sz="2000" b="0" i="1" smtClean="0">
                              <a:latin typeface="Cambria Math" panose="02040503050406030204" pitchFamily="18" charset="0"/>
                            </a:rPr>
                            <m:t> ∙5 </m:t>
                          </m:r>
                          <m:f>
                            <m:fPr>
                              <m:type m:val="skw"/>
                              <m:ctrlPr>
                                <a:rPr lang="es-AR" sz="2000" b="0" i="1" smtClean="0">
                                  <a:latin typeface="Cambria Math" panose="02040503050406030204" pitchFamily="18" charset="0"/>
                                  <a:ea typeface="Cambria Math" panose="02040503050406030204" pitchFamily="18" charset="0"/>
                                </a:rPr>
                              </m:ctrlPr>
                            </m:fPr>
                            <m:num>
                              <m:r>
                                <a:rPr lang="es-AR" sz="2000" b="0" i="1" smtClean="0">
                                  <a:latin typeface="Cambria Math" panose="02040503050406030204" pitchFamily="18" charset="0"/>
                                  <a:ea typeface="Cambria Math" panose="02040503050406030204" pitchFamily="18" charset="0"/>
                                </a:rPr>
                                <m:t>𝑏𝑖𝑡𝑠</m:t>
                              </m:r>
                            </m:num>
                            <m:den>
                              <m:r>
                                <a:rPr lang="es-AR" sz="2000" b="0" i="1" smtClean="0">
                                  <a:latin typeface="Cambria Math" panose="02040503050406030204" pitchFamily="18" charset="0"/>
                                  <a:ea typeface="Cambria Math" panose="02040503050406030204" pitchFamily="18" charset="0"/>
                                </a:rPr>
                                <m:t>𝑠𝑖𝑚</m:t>
                              </m:r>
                            </m:den>
                          </m:f>
                        </m:num>
                        <m:den>
                          <m:d>
                            <m:dPr>
                              <m:ctrlPr>
                                <a:rPr lang="es-AR" sz="2000" i="1" smtClean="0">
                                  <a:latin typeface="Cambria Math" panose="02040503050406030204" pitchFamily="18" charset="0"/>
                                </a:rPr>
                              </m:ctrlPr>
                            </m:dPr>
                            <m:e>
                              <m:r>
                                <a:rPr lang="es-AR" sz="2000" b="0" i="1" smtClean="0">
                                  <a:latin typeface="Cambria Math" panose="02040503050406030204" pitchFamily="18" charset="0"/>
                                </a:rPr>
                                <m:t>1+</m:t>
                              </m:r>
                              <m:r>
                                <a:rPr lang="es-AR" sz="2000" b="0" i="1" smtClean="0">
                                  <a:latin typeface="Cambria Math" panose="02040503050406030204" pitchFamily="18" charset="0"/>
                                  <a:ea typeface="Cambria Math" panose="02040503050406030204" pitchFamily="18" charset="0"/>
                                </a:rPr>
                                <m:t>𝛼</m:t>
                              </m:r>
                            </m:e>
                          </m:d>
                          <m:r>
                            <a:rPr lang="es-AR" sz="2000" b="0" i="1" smtClean="0">
                              <a:latin typeface="Cambria Math" panose="02040503050406030204" pitchFamily="18" charset="0"/>
                            </a:rPr>
                            <m:t> </m:t>
                          </m:r>
                          <m:f>
                            <m:fPr>
                              <m:type m:val="skw"/>
                              <m:ctrlPr>
                                <a:rPr lang="es-AR" sz="2000" b="0" i="1" smtClean="0">
                                  <a:latin typeface="Cambria Math" panose="02040503050406030204" pitchFamily="18" charset="0"/>
                                </a:rPr>
                              </m:ctrlPr>
                            </m:fPr>
                            <m:num>
                              <m:r>
                                <a:rPr lang="es-AR" sz="2000" b="0" i="1" smtClean="0">
                                  <a:latin typeface="Cambria Math" panose="02040503050406030204" pitchFamily="18" charset="0"/>
                                </a:rPr>
                                <m:t>𝐻𝑧</m:t>
                              </m:r>
                              <m:r>
                                <a:rPr lang="es-AR" sz="2000" b="0" i="1" smtClean="0">
                                  <a:latin typeface="Cambria Math" panose="02040503050406030204" pitchFamily="18" charset="0"/>
                                  <a:ea typeface="Cambria Math" panose="02040503050406030204" pitchFamily="18" charset="0"/>
                                </a:rPr>
                                <m:t>∙</m:t>
                              </m:r>
                              <m:r>
                                <a:rPr lang="es-AR" sz="2000" b="0" i="1" smtClean="0">
                                  <a:latin typeface="Cambria Math" panose="02040503050406030204" pitchFamily="18" charset="0"/>
                                  <a:ea typeface="Cambria Math" panose="02040503050406030204" pitchFamily="18" charset="0"/>
                                </a:rPr>
                                <m:t>𝑠𝑒𝑔</m:t>
                              </m:r>
                            </m:num>
                            <m:den>
                              <m:r>
                                <a:rPr lang="es-AR" sz="2000" b="0" i="1" smtClean="0">
                                  <a:latin typeface="Cambria Math" panose="02040503050406030204" pitchFamily="18" charset="0"/>
                                </a:rPr>
                                <m:t>𝑠𝑖𝑚</m:t>
                              </m:r>
                            </m:den>
                          </m:f>
                        </m:den>
                      </m:f>
                      <m:r>
                        <a:rPr lang="es-AR" sz="2000" b="0" i="1" smtClean="0">
                          <a:latin typeface="Cambria Math" panose="02040503050406030204" pitchFamily="18" charset="0"/>
                        </a:rPr>
                        <m:t>=</m:t>
                      </m:r>
                      <m:f>
                        <m:fPr>
                          <m:ctrlPr>
                            <a:rPr lang="es-AR" sz="2000" b="0" i="1" smtClean="0">
                              <a:latin typeface="Cambria Math" panose="02040503050406030204" pitchFamily="18" charset="0"/>
                            </a:rPr>
                          </m:ctrlPr>
                        </m:fPr>
                        <m:num>
                          <m:r>
                            <a:rPr lang="es-AR" sz="2000" b="0" i="1" smtClean="0">
                              <a:latin typeface="Cambria Math" panose="02040503050406030204" pitchFamily="18" charset="0"/>
                            </a:rPr>
                            <m:t>6</m:t>
                          </m:r>
                          <m:r>
                            <a:rPr lang="es-AR" sz="2000" b="0" i="1" smtClean="0">
                              <a:latin typeface="Cambria Math" panose="02040503050406030204" pitchFamily="18" charset="0"/>
                              <a:ea typeface="Cambria Math" panose="02040503050406030204" pitchFamily="18" charset="0"/>
                            </a:rPr>
                            <m:t>∙</m:t>
                          </m:r>
                          <m:sSup>
                            <m:sSupPr>
                              <m:ctrlPr>
                                <a:rPr lang="es-AR" sz="2000" b="0" i="1" smtClean="0">
                                  <a:latin typeface="Cambria Math" panose="02040503050406030204" pitchFamily="18" charset="0"/>
                                  <a:ea typeface="Cambria Math" panose="02040503050406030204" pitchFamily="18" charset="0"/>
                                </a:rPr>
                              </m:ctrlPr>
                            </m:sSupPr>
                            <m:e>
                              <m:r>
                                <a:rPr lang="es-AR" sz="2000" b="0" i="1" smtClean="0">
                                  <a:latin typeface="Cambria Math" panose="02040503050406030204" pitchFamily="18" charset="0"/>
                                  <a:ea typeface="Cambria Math" panose="02040503050406030204" pitchFamily="18" charset="0"/>
                                </a:rPr>
                                <m:t>10</m:t>
                              </m:r>
                            </m:e>
                            <m:sup>
                              <m:r>
                                <a:rPr lang="es-AR" sz="2000" b="0" i="1" smtClean="0">
                                  <a:latin typeface="Cambria Math" panose="02040503050406030204" pitchFamily="18" charset="0"/>
                                  <a:ea typeface="Cambria Math" panose="02040503050406030204" pitchFamily="18" charset="0"/>
                                </a:rPr>
                                <m:t>6</m:t>
                              </m:r>
                            </m:sup>
                          </m:sSup>
                          <m:r>
                            <a:rPr lang="es-AR" sz="2000" b="0" i="1" smtClean="0">
                              <a:latin typeface="Cambria Math" panose="02040503050406030204" pitchFamily="18" charset="0"/>
                              <a:ea typeface="Cambria Math" panose="02040503050406030204" pitchFamily="18" charset="0"/>
                            </a:rPr>
                            <m:t>∙5</m:t>
                          </m:r>
                        </m:num>
                        <m:den>
                          <m:r>
                            <a:rPr lang="es-AR" sz="2000" b="0" i="1" smtClean="0">
                              <a:latin typeface="Cambria Math" panose="02040503050406030204" pitchFamily="18" charset="0"/>
                            </a:rPr>
                            <m:t>1,2</m:t>
                          </m:r>
                        </m:den>
                      </m:f>
                      <m:r>
                        <a:rPr lang="es-AR" sz="2000" b="0" i="1" smtClean="0">
                          <a:latin typeface="Cambria Math" panose="02040503050406030204" pitchFamily="18" charset="0"/>
                        </a:rPr>
                        <m:t>=25</m:t>
                      </m:r>
                      <m:r>
                        <a:rPr lang="es-AR" sz="2000" b="0" i="1" smtClean="0">
                          <a:latin typeface="Cambria Math" panose="02040503050406030204" pitchFamily="18" charset="0"/>
                        </a:rPr>
                        <m:t>𝑀𝑏𝑝𝑠</m:t>
                      </m:r>
                    </m:oMath>
                  </m:oMathPara>
                </a14:m>
                <a:endParaRPr lang="es-AR" sz="2000" b="0" dirty="0"/>
              </a:p>
              <a:p>
                <a:pPr algn="just"/>
                <a:endParaRPr lang="es-AR" sz="2000" dirty="0"/>
              </a:p>
              <a:p>
                <a:pPr algn="just"/>
                <a:endParaRPr lang="es-AR" sz="2000" dirty="0"/>
              </a:p>
            </p:txBody>
          </p:sp>
        </mc:Choice>
        <mc:Fallback xmlns="">
          <p:sp>
            <p:nvSpPr>
              <p:cNvPr id="2" name="CuadroTexto 1">
                <a:extLst>
                  <a:ext uri="{FF2B5EF4-FFF2-40B4-BE49-F238E27FC236}">
                    <a16:creationId xmlns:a16="http://schemas.microsoft.com/office/drawing/2014/main" id="{E952F488-36EB-4AE3-B503-162975524D4A}"/>
                  </a:ext>
                </a:extLst>
              </p:cNvPr>
              <p:cNvSpPr txBox="1">
                <a:spLocks noRot="1" noChangeAspect="1" noMove="1" noResize="1" noEditPoints="1" noAdjustHandles="1" noChangeArrowheads="1" noChangeShapeType="1" noTextEdit="1"/>
              </p:cNvSpPr>
              <p:nvPr/>
            </p:nvSpPr>
            <p:spPr>
              <a:xfrm>
                <a:off x="669702" y="988102"/>
                <a:ext cx="7718083" cy="4975978"/>
              </a:xfrm>
              <a:prstGeom prst="rect">
                <a:avLst/>
              </a:prstGeom>
              <a:blipFill>
                <a:blip r:embed="rId3"/>
                <a:stretch>
                  <a:fillRect l="-869" t="-613" r="-790"/>
                </a:stretch>
              </a:blipFill>
            </p:spPr>
            <p:txBody>
              <a:bodyPr/>
              <a:lstStyle/>
              <a:p>
                <a:r>
                  <a:rPr lang="es-AR">
                    <a:noFill/>
                  </a:rPr>
                  <a:t> </a:t>
                </a:r>
              </a:p>
            </p:txBody>
          </p:sp>
        </mc:Fallback>
      </mc:AlternateContent>
      <p:sp>
        <p:nvSpPr>
          <p:cNvPr id="18" name="CuadroTexto 17">
            <a:extLst>
              <a:ext uri="{FF2B5EF4-FFF2-40B4-BE49-F238E27FC236}">
                <a16:creationId xmlns:a16="http://schemas.microsoft.com/office/drawing/2014/main" id="{B3E2C716-9FD8-4140-85CA-48D4807E405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43094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568460" y="234460"/>
            <a:ext cx="6858001" cy="6389076"/>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543049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60" y="0"/>
            <a:ext cx="4991522"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¿POR QUÉ NO USO QAM?</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 name="CuadroTexto 1">
            <a:extLst>
              <a:ext uri="{FF2B5EF4-FFF2-40B4-BE49-F238E27FC236}">
                <a16:creationId xmlns:a16="http://schemas.microsoft.com/office/drawing/2014/main" id="{E952F488-36EB-4AE3-B503-162975524D4A}"/>
              </a:ext>
            </a:extLst>
          </p:cNvPr>
          <p:cNvSpPr txBox="1"/>
          <p:nvPr/>
        </p:nvSpPr>
        <p:spPr>
          <a:xfrm>
            <a:off x="669700" y="1330006"/>
            <a:ext cx="7718083" cy="5324535"/>
          </a:xfrm>
          <a:prstGeom prst="rect">
            <a:avLst/>
          </a:prstGeom>
          <a:noFill/>
        </p:spPr>
        <p:txBody>
          <a:bodyPr wrap="square" rtlCol="0">
            <a:spAutoFit/>
          </a:bodyPr>
          <a:lstStyle/>
          <a:p>
            <a:pPr algn="just"/>
            <a:r>
              <a:rPr lang="es-AR" sz="2000" dirty="0"/>
              <a:t>En una primera instancia se intentó utilizar </a:t>
            </a:r>
            <a:r>
              <a:rPr lang="es-AR" sz="2000" b="1" dirty="0"/>
              <a:t>16QAM</a:t>
            </a:r>
            <a:r>
              <a:rPr lang="es-AR" sz="2000" dirty="0"/>
              <a:t>, pero hay un problema con esta modulación en canales satelitales:</a:t>
            </a:r>
          </a:p>
          <a:p>
            <a:pPr algn="just"/>
            <a:endParaRPr lang="es-AR" sz="2000" dirty="0"/>
          </a:p>
          <a:p>
            <a:pPr algn="just"/>
            <a:endParaRPr lang="es-AR" sz="2000" dirty="0"/>
          </a:p>
          <a:p>
            <a:pPr algn="just"/>
            <a:endParaRPr lang="es-AR" sz="2000" dirty="0"/>
          </a:p>
          <a:p>
            <a:pPr algn="just"/>
            <a:endParaRPr lang="es-AR" sz="2000" dirty="0"/>
          </a:p>
          <a:p>
            <a:pPr algn="just"/>
            <a:endParaRPr lang="es-AR" sz="2000" dirty="0"/>
          </a:p>
          <a:p>
            <a:pPr algn="just"/>
            <a:endParaRPr lang="es-AR" sz="2000" dirty="0"/>
          </a:p>
          <a:p>
            <a:pPr algn="just"/>
            <a:endParaRPr lang="es-AR" sz="2000" dirty="0"/>
          </a:p>
          <a:p>
            <a:pPr algn="just"/>
            <a:endParaRPr lang="es-AR" sz="2000" dirty="0"/>
          </a:p>
          <a:p>
            <a:pPr algn="just"/>
            <a:endParaRPr lang="es-AR" sz="2000" dirty="0"/>
          </a:p>
          <a:p>
            <a:pPr algn="just"/>
            <a:endParaRPr lang="es-AR" sz="2000" dirty="0"/>
          </a:p>
          <a:p>
            <a:pPr algn="just"/>
            <a:endParaRPr lang="es-AR" sz="2000" dirty="0"/>
          </a:p>
          <a:p>
            <a:pPr algn="just"/>
            <a:endParaRPr lang="es-AR" sz="2000" dirty="0"/>
          </a:p>
          <a:p>
            <a:pPr algn="just"/>
            <a:r>
              <a:rPr lang="es-AR" sz="2000" dirty="0"/>
              <a:t>Como los canales satelitales no son lineales y tienden a trabajar cerca de la saturación, las señales de energía más alta no terminan siendo tan amplificadas como las otras señales.</a:t>
            </a:r>
          </a:p>
        </p:txBody>
      </p:sp>
      <p:sp>
        <p:nvSpPr>
          <p:cNvPr id="18" name="CuadroTexto 17">
            <a:extLst>
              <a:ext uri="{FF2B5EF4-FFF2-40B4-BE49-F238E27FC236}">
                <a16:creationId xmlns:a16="http://schemas.microsoft.com/office/drawing/2014/main" id="{B3E2C716-9FD8-4140-85CA-48D4807E405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pic>
        <p:nvPicPr>
          <p:cNvPr id="4" name="Imagen 3">
            <a:extLst>
              <a:ext uri="{FF2B5EF4-FFF2-40B4-BE49-F238E27FC236}">
                <a16:creationId xmlns:a16="http://schemas.microsoft.com/office/drawing/2014/main" id="{2DA66AD1-049C-4FE3-8CC9-5CA59EC3A49A}"/>
              </a:ext>
            </a:extLst>
          </p:cNvPr>
          <p:cNvPicPr>
            <a:picLocks noChangeAspect="1"/>
          </p:cNvPicPr>
          <p:nvPr/>
        </p:nvPicPr>
        <p:blipFill>
          <a:blip r:embed="rId3"/>
          <a:stretch>
            <a:fillRect/>
          </a:stretch>
        </p:blipFill>
        <p:spPr>
          <a:xfrm>
            <a:off x="953074" y="2659489"/>
            <a:ext cx="7151337" cy="2693744"/>
          </a:xfrm>
          <a:prstGeom prst="rect">
            <a:avLst/>
          </a:prstGeom>
        </p:spPr>
      </p:pic>
      <p:sp>
        <p:nvSpPr>
          <p:cNvPr id="6" name="Elipse 5">
            <a:extLst>
              <a:ext uri="{FF2B5EF4-FFF2-40B4-BE49-F238E27FC236}">
                <a16:creationId xmlns:a16="http://schemas.microsoft.com/office/drawing/2014/main" id="{19901889-B9EA-4EB7-9161-9BA6655F8B3F}"/>
              </a:ext>
            </a:extLst>
          </p:cNvPr>
          <p:cNvSpPr/>
          <p:nvPr/>
        </p:nvSpPr>
        <p:spPr>
          <a:xfrm>
            <a:off x="1184031" y="2844460"/>
            <a:ext cx="2321169" cy="40283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8" name="Elipse 7">
            <a:extLst>
              <a:ext uri="{FF2B5EF4-FFF2-40B4-BE49-F238E27FC236}">
                <a16:creationId xmlns:a16="http://schemas.microsoft.com/office/drawing/2014/main" id="{2D859693-D08E-4882-9043-B0293BEE6EA1}"/>
              </a:ext>
            </a:extLst>
          </p:cNvPr>
          <p:cNvSpPr/>
          <p:nvPr/>
        </p:nvSpPr>
        <p:spPr>
          <a:xfrm>
            <a:off x="5635034" y="2819397"/>
            <a:ext cx="2133601" cy="63304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7306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pic>
        <p:nvPicPr>
          <p:cNvPr id="8" name="Imagen 7">
            <a:extLst>
              <a:ext uri="{FF2B5EF4-FFF2-40B4-BE49-F238E27FC236}">
                <a16:creationId xmlns:a16="http://schemas.microsoft.com/office/drawing/2014/main" id="{D62AAA9F-1D96-4792-9FB4-D8D18D837B38}"/>
              </a:ext>
            </a:extLst>
          </p:cNvPr>
          <p:cNvPicPr>
            <a:picLocks noChangeAspect="1"/>
          </p:cNvPicPr>
          <p:nvPr/>
        </p:nvPicPr>
        <p:blipFill>
          <a:blip r:embed="rId3"/>
          <a:stretch>
            <a:fillRect/>
          </a:stretch>
        </p:blipFill>
        <p:spPr>
          <a:xfrm>
            <a:off x="490912" y="1018796"/>
            <a:ext cx="8000738" cy="5078313"/>
          </a:xfrm>
          <a:prstGeom prst="rect">
            <a:avLst/>
          </a:prstGeom>
        </p:spPr>
      </p:pic>
      <p:sp>
        <p:nvSpPr>
          <p:cNvPr id="11" name="Paralelogramo 10">
            <a:extLst>
              <a:ext uri="{FF2B5EF4-FFF2-40B4-BE49-F238E27FC236}">
                <a16:creationId xmlns:a16="http://schemas.microsoft.com/office/drawing/2014/main" id="{E3A294EB-06D9-4761-A8C7-D92177AE2CB6}"/>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2" name="Paralelogramo 11">
            <a:extLst>
              <a:ext uri="{FF2B5EF4-FFF2-40B4-BE49-F238E27FC236}">
                <a16:creationId xmlns:a16="http://schemas.microsoft.com/office/drawing/2014/main" id="{25A6EDC4-783D-4C4F-AE17-7597C4FC9FDF}"/>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sp>
        <p:nvSpPr>
          <p:cNvPr id="2" name="Rectángulo 1">
            <a:extLst>
              <a:ext uri="{FF2B5EF4-FFF2-40B4-BE49-F238E27FC236}">
                <a16:creationId xmlns:a16="http://schemas.microsoft.com/office/drawing/2014/main" id="{4211CAE3-648B-4054-A5F8-B2C37039C7DB}"/>
              </a:ext>
            </a:extLst>
          </p:cNvPr>
          <p:cNvSpPr/>
          <p:nvPr/>
        </p:nvSpPr>
        <p:spPr>
          <a:xfrm>
            <a:off x="867507" y="1252806"/>
            <a:ext cx="5498123" cy="16881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DC64804D-DEB0-4B4F-9A2C-CC28C321A6B1}"/>
              </a:ext>
            </a:extLst>
          </p:cNvPr>
          <p:cNvSpPr/>
          <p:nvPr/>
        </p:nvSpPr>
        <p:spPr>
          <a:xfrm>
            <a:off x="1137138" y="3259015"/>
            <a:ext cx="1266093" cy="162540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F12194B8-247E-47A0-BB42-AE414B6D8905}"/>
              </a:ext>
            </a:extLst>
          </p:cNvPr>
          <p:cNvSpPr/>
          <p:nvPr/>
        </p:nvSpPr>
        <p:spPr>
          <a:xfrm>
            <a:off x="2461260" y="3252879"/>
            <a:ext cx="2244090" cy="163154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599AF6C6-58C9-48CD-A273-DB74200510B8}"/>
              </a:ext>
            </a:extLst>
          </p:cNvPr>
          <p:cNvSpPr/>
          <p:nvPr/>
        </p:nvSpPr>
        <p:spPr>
          <a:xfrm>
            <a:off x="4773930" y="2979420"/>
            <a:ext cx="834390" cy="18745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3D9A8A6C-C7BE-4B09-860A-F3739694815C}"/>
              </a:ext>
            </a:extLst>
          </p:cNvPr>
          <p:cNvSpPr/>
          <p:nvPr/>
        </p:nvSpPr>
        <p:spPr>
          <a:xfrm>
            <a:off x="5650231" y="2979420"/>
            <a:ext cx="1281166" cy="1905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F0B1E1A3-1DB8-4F5C-981E-A28E0D17207E}"/>
              </a:ext>
            </a:extLst>
          </p:cNvPr>
          <p:cNvSpPr/>
          <p:nvPr/>
        </p:nvSpPr>
        <p:spPr>
          <a:xfrm>
            <a:off x="7006590" y="2987040"/>
            <a:ext cx="956310" cy="1905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34B1DB1A-0147-4D25-ABDD-F7D9C182CFE2}"/>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288630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568460" y="234460"/>
            <a:ext cx="6858001" cy="6389076"/>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9" y="0"/>
            <a:ext cx="5612843"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61" y="0"/>
            <a:ext cx="5120475"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PHYSICAL LAYER FRAMING</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E952F488-36EB-4AE3-B503-162975524D4A}"/>
                  </a:ext>
                </a:extLst>
              </p:cNvPr>
              <p:cNvSpPr txBox="1"/>
              <p:nvPr/>
            </p:nvSpPr>
            <p:spPr>
              <a:xfrm>
                <a:off x="534606" y="1330006"/>
                <a:ext cx="7812225" cy="2191049"/>
              </a:xfrm>
              <a:prstGeom prst="rect">
                <a:avLst/>
              </a:prstGeom>
              <a:noFill/>
            </p:spPr>
            <p:txBody>
              <a:bodyPr wrap="square" rtlCol="0">
                <a:spAutoFit/>
              </a:bodyPr>
              <a:lstStyle/>
              <a:p>
                <a:pPr algn="just"/>
                <a:r>
                  <a:rPr lang="es-AR" sz="2000" dirty="0"/>
                  <a:t>Del proceso anterior se obtiene una XFECFRAME (por </a:t>
                </a:r>
                <a:r>
                  <a:rPr lang="es-AR" sz="2000" dirty="0" err="1"/>
                  <a:t>compleX</a:t>
                </a:r>
                <a:r>
                  <a:rPr lang="es-AR" sz="2000" dirty="0"/>
                  <a:t> </a:t>
                </a:r>
                <a:r>
                  <a:rPr lang="es-AR" sz="2000" dirty="0" err="1"/>
                  <a:t>frame</a:t>
                </a:r>
                <a:r>
                  <a:rPr lang="es-AR" sz="2000" dirty="0"/>
                  <a:t>), compuesta por </a:t>
                </a:r>
                <a14:m>
                  <m:oMath xmlns:m="http://schemas.openxmlformats.org/officeDocument/2006/math">
                    <m:f>
                      <m:fPr>
                        <m:type m:val="skw"/>
                        <m:ctrlPr>
                          <a:rPr lang="es-AR" sz="2000" b="1" i="1" smtClean="0">
                            <a:latin typeface="Cambria Math" panose="02040503050406030204" pitchFamily="18" charset="0"/>
                          </a:rPr>
                        </m:ctrlPr>
                      </m:fPr>
                      <m:num>
                        <m:r>
                          <a:rPr lang="es-AR" sz="2000" b="1" i="1" smtClean="0">
                            <a:latin typeface="Cambria Math" panose="02040503050406030204" pitchFamily="18" charset="0"/>
                          </a:rPr>
                          <m:t>𝟔𝟒</m:t>
                        </m:r>
                        <m:r>
                          <a:rPr lang="es-AR" sz="2000" b="1" i="1" smtClean="0">
                            <a:latin typeface="Cambria Math" panose="02040503050406030204" pitchFamily="18" charset="0"/>
                          </a:rPr>
                          <m:t> </m:t>
                        </m:r>
                        <m:r>
                          <a:rPr lang="es-AR" sz="2000" b="1" i="1" smtClean="0">
                            <a:latin typeface="Cambria Math" panose="02040503050406030204" pitchFamily="18" charset="0"/>
                          </a:rPr>
                          <m:t>𝟖𝟎𝟎</m:t>
                        </m:r>
                      </m:num>
                      <m:den>
                        <m:sSub>
                          <m:sSubPr>
                            <m:ctrlPr>
                              <a:rPr lang="es-AR" sz="2000" b="1" i="1" smtClean="0">
                                <a:latin typeface="Cambria Math" panose="02040503050406030204" pitchFamily="18" charset="0"/>
                              </a:rPr>
                            </m:ctrlPr>
                          </m:sSubPr>
                          <m:e>
                            <m:r>
                              <a:rPr lang="es-AR" sz="2000" b="1" i="1" smtClean="0">
                                <a:latin typeface="Cambria Math" panose="02040503050406030204" pitchFamily="18" charset="0"/>
                              </a:rPr>
                              <m:t>𝒏</m:t>
                            </m:r>
                          </m:e>
                          <m:sub>
                            <m:r>
                              <a:rPr lang="es-AR" sz="2000" b="1" i="1" smtClean="0">
                                <a:latin typeface="Cambria Math" panose="02040503050406030204" pitchFamily="18" charset="0"/>
                              </a:rPr>
                              <m:t>𝑴𝑶𝑫</m:t>
                            </m:r>
                          </m:sub>
                        </m:sSub>
                      </m:den>
                    </m:f>
                  </m:oMath>
                </a14:m>
                <a:r>
                  <a:rPr lang="es-AR" sz="2000" b="1" dirty="0"/>
                  <a:t> </a:t>
                </a:r>
                <a:r>
                  <a:rPr lang="es-AR" sz="2000" dirty="0"/>
                  <a:t>o </a:t>
                </a:r>
                <a14:m>
                  <m:oMath xmlns:m="http://schemas.openxmlformats.org/officeDocument/2006/math">
                    <m:f>
                      <m:fPr>
                        <m:type m:val="skw"/>
                        <m:ctrlPr>
                          <a:rPr lang="es-AR" sz="2000" b="1" i="1" smtClean="0">
                            <a:latin typeface="Cambria Math" panose="02040503050406030204" pitchFamily="18" charset="0"/>
                          </a:rPr>
                        </m:ctrlPr>
                      </m:fPr>
                      <m:num>
                        <m:r>
                          <a:rPr lang="es-AR" sz="2000" b="1" i="1" smtClean="0">
                            <a:latin typeface="Cambria Math" panose="02040503050406030204" pitchFamily="18" charset="0"/>
                          </a:rPr>
                          <m:t>𝟏𝟔</m:t>
                        </m:r>
                        <m:r>
                          <a:rPr lang="es-AR" sz="2000" b="1" i="1" smtClean="0">
                            <a:latin typeface="Cambria Math" panose="02040503050406030204" pitchFamily="18" charset="0"/>
                          </a:rPr>
                          <m:t> </m:t>
                        </m:r>
                        <m:r>
                          <a:rPr lang="es-AR" sz="2000" b="1" i="1" smtClean="0">
                            <a:latin typeface="Cambria Math" panose="02040503050406030204" pitchFamily="18" charset="0"/>
                          </a:rPr>
                          <m:t>𝟐𝟎𝟎</m:t>
                        </m:r>
                      </m:num>
                      <m:den>
                        <m:sSub>
                          <m:sSubPr>
                            <m:ctrlPr>
                              <a:rPr lang="es-AR" sz="2000" b="1" i="1" smtClean="0">
                                <a:latin typeface="Cambria Math" panose="02040503050406030204" pitchFamily="18" charset="0"/>
                              </a:rPr>
                            </m:ctrlPr>
                          </m:sSubPr>
                          <m:e>
                            <m:r>
                              <a:rPr lang="es-AR" sz="2000" b="1" i="1" smtClean="0">
                                <a:latin typeface="Cambria Math" panose="02040503050406030204" pitchFamily="18" charset="0"/>
                              </a:rPr>
                              <m:t>𝒏</m:t>
                            </m:r>
                          </m:e>
                          <m:sub>
                            <m:r>
                              <a:rPr lang="es-AR" sz="2000" b="1" i="1" smtClean="0">
                                <a:latin typeface="Cambria Math" panose="02040503050406030204" pitchFamily="18" charset="0"/>
                              </a:rPr>
                              <m:t>𝑴𝑶𝑫</m:t>
                            </m:r>
                          </m:sub>
                        </m:sSub>
                      </m:den>
                    </m:f>
                  </m:oMath>
                </a14:m>
                <a:r>
                  <a:rPr lang="es-AR" sz="2000" dirty="0"/>
                  <a:t> símbolos de modulación.</a:t>
                </a:r>
              </a:p>
              <a:p>
                <a:pPr algn="just"/>
                <a14:m>
                  <m:oMathPara xmlns:m="http://schemas.openxmlformats.org/officeDocument/2006/math">
                    <m:oMathParaPr>
                      <m:jc m:val="right"/>
                    </m:oMathParaPr>
                    <m:oMath xmlns:m="http://schemas.openxmlformats.org/officeDocument/2006/math">
                      <m:d>
                        <m:dPr>
                          <m:ctrlPr>
                            <a:rPr lang="es-AR" sz="1600" b="1" i="1" smtClean="0">
                              <a:latin typeface="Cambria Math" panose="02040503050406030204" pitchFamily="18" charset="0"/>
                            </a:rPr>
                          </m:ctrlPr>
                        </m:dPr>
                        <m:e>
                          <m:sSub>
                            <m:sSubPr>
                              <m:ctrlPr>
                                <a:rPr lang="es-AR" sz="1600" b="1" i="1" smtClean="0">
                                  <a:latin typeface="Cambria Math" panose="02040503050406030204" pitchFamily="18" charset="0"/>
                                </a:rPr>
                              </m:ctrlPr>
                            </m:sSubPr>
                            <m:e>
                              <m:r>
                                <a:rPr lang="es-AR" sz="1600" b="1" i="1" smtClean="0">
                                  <a:latin typeface="Cambria Math" panose="02040503050406030204" pitchFamily="18" charset="0"/>
                                </a:rPr>
                                <m:t>𝒏</m:t>
                              </m:r>
                            </m:e>
                            <m:sub>
                              <m:r>
                                <a:rPr lang="es-AR" sz="1600" b="1" i="1" smtClean="0">
                                  <a:latin typeface="Cambria Math" panose="02040503050406030204" pitchFamily="18" charset="0"/>
                                </a:rPr>
                                <m:t>𝑴𝑶𝑫</m:t>
                              </m:r>
                            </m:sub>
                          </m:sSub>
                          <m:r>
                            <a:rPr lang="es-AR" sz="1600" b="0" i="0" smtClean="0">
                              <a:latin typeface="Cambria Math" panose="02040503050406030204" pitchFamily="18" charset="0"/>
                            </a:rPr>
                            <m:t>:</m:t>
                          </m:r>
                          <m:r>
                            <m:rPr>
                              <m:sty m:val="p"/>
                            </m:rPr>
                            <a:rPr lang="es-AR" sz="1600" b="0" i="0" smtClean="0">
                              <a:latin typeface="Cambria Math" panose="02040503050406030204" pitchFamily="18" charset="0"/>
                            </a:rPr>
                            <m:t>n</m:t>
                          </m:r>
                          <m:r>
                            <a:rPr lang="es-AR" sz="1600" b="0" i="0" smtClean="0">
                              <a:latin typeface="Cambria Math" panose="02040503050406030204" pitchFamily="18" charset="0"/>
                            </a:rPr>
                            <m:t>ú</m:t>
                          </m:r>
                          <m:r>
                            <m:rPr>
                              <m:sty m:val="p"/>
                            </m:rPr>
                            <a:rPr lang="es-AR" sz="1600" b="0" i="0" smtClean="0">
                              <a:latin typeface="Cambria Math" panose="02040503050406030204" pitchFamily="18" charset="0"/>
                            </a:rPr>
                            <m:t>mero</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de</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bits</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transmitidos</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por</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s</m:t>
                          </m:r>
                          <m:r>
                            <a:rPr lang="es-AR" sz="1600" b="0" i="0" smtClean="0">
                              <a:latin typeface="Cambria Math" panose="02040503050406030204" pitchFamily="18" charset="0"/>
                            </a:rPr>
                            <m:t>í</m:t>
                          </m:r>
                          <m:r>
                            <m:rPr>
                              <m:sty m:val="p"/>
                            </m:rPr>
                            <a:rPr lang="es-AR" sz="1600" b="0" i="0" smtClean="0">
                              <a:latin typeface="Cambria Math" panose="02040503050406030204" pitchFamily="18" charset="0"/>
                            </a:rPr>
                            <m:t>mbolo</m:t>
                          </m:r>
                        </m:e>
                      </m:d>
                    </m:oMath>
                  </m:oMathPara>
                </a14:m>
                <a:endParaRPr lang="es-AR" sz="1600" b="0" dirty="0"/>
              </a:p>
              <a:p>
                <a:pPr algn="just"/>
                <a:endParaRPr lang="es-AR" sz="2000" dirty="0"/>
              </a:p>
              <a:p>
                <a:pPr algn="just"/>
                <a:r>
                  <a:rPr lang="es-AR" sz="2000" dirty="0"/>
                  <a:t>Cada símbolo de modulación es un vector complejo del formato (I,Q).</a:t>
                </a:r>
              </a:p>
              <a:p>
                <a:pPr algn="just"/>
                <a:endParaRPr lang="es-AR" sz="2000" dirty="0"/>
              </a:p>
              <a:p>
                <a:pPr algn="just"/>
                <a:r>
                  <a:rPr lang="es-AR" sz="2000" dirty="0"/>
                  <a:t>La capa PL genera una trama llamada PLFRAME, compuesta por “S” slots: </a:t>
                </a:r>
              </a:p>
            </p:txBody>
          </p:sp>
        </mc:Choice>
        <mc:Fallback xmlns="">
          <p:sp>
            <p:nvSpPr>
              <p:cNvPr id="2" name="CuadroTexto 1">
                <a:extLst>
                  <a:ext uri="{FF2B5EF4-FFF2-40B4-BE49-F238E27FC236}">
                    <a16:creationId xmlns:a16="http://schemas.microsoft.com/office/drawing/2014/main" id="{E952F488-36EB-4AE3-B503-162975524D4A}"/>
                  </a:ext>
                </a:extLst>
              </p:cNvPr>
              <p:cNvSpPr txBox="1">
                <a:spLocks noRot="1" noChangeAspect="1" noMove="1" noResize="1" noEditPoints="1" noAdjustHandles="1" noChangeArrowheads="1" noChangeShapeType="1" noTextEdit="1"/>
              </p:cNvSpPr>
              <p:nvPr/>
            </p:nvSpPr>
            <p:spPr>
              <a:xfrm>
                <a:off x="534606" y="1330006"/>
                <a:ext cx="7812225" cy="2191049"/>
              </a:xfrm>
              <a:prstGeom prst="rect">
                <a:avLst/>
              </a:prstGeom>
              <a:blipFill>
                <a:blip r:embed="rId3"/>
                <a:stretch>
                  <a:fillRect l="-859" t="-7222" r="-781" b="-3889"/>
                </a:stretch>
              </a:blipFill>
            </p:spPr>
            <p:txBody>
              <a:bodyPr/>
              <a:lstStyle/>
              <a:p>
                <a:r>
                  <a:rPr lang="es-AR">
                    <a:noFill/>
                  </a:rPr>
                  <a:t> </a:t>
                </a:r>
              </a:p>
            </p:txBody>
          </p:sp>
        </mc:Fallback>
      </mc:AlternateContent>
      <p:sp>
        <p:nvSpPr>
          <p:cNvPr id="18" name="CuadroTexto 17">
            <a:extLst>
              <a:ext uri="{FF2B5EF4-FFF2-40B4-BE49-F238E27FC236}">
                <a16:creationId xmlns:a16="http://schemas.microsoft.com/office/drawing/2014/main" id="{B3E2C716-9FD8-4140-85CA-48D4807E405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pic>
        <p:nvPicPr>
          <p:cNvPr id="12" name="Imagen 11">
            <a:extLst>
              <a:ext uri="{FF2B5EF4-FFF2-40B4-BE49-F238E27FC236}">
                <a16:creationId xmlns:a16="http://schemas.microsoft.com/office/drawing/2014/main" id="{23B47714-0ADF-4CFB-97C6-4599F47C2325}"/>
              </a:ext>
            </a:extLst>
          </p:cNvPr>
          <p:cNvPicPr>
            <a:picLocks noChangeAspect="1"/>
          </p:cNvPicPr>
          <p:nvPr/>
        </p:nvPicPr>
        <p:blipFill>
          <a:blip r:embed="rId4"/>
          <a:stretch>
            <a:fillRect/>
          </a:stretch>
        </p:blipFill>
        <p:spPr>
          <a:xfrm>
            <a:off x="928230" y="3732202"/>
            <a:ext cx="7210425" cy="2914650"/>
          </a:xfrm>
          <a:prstGeom prst="rect">
            <a:avLst/>
          </a:prstGeom>
        </p:spPr>
      </p:pic>
      <p:sp>
        <p:nvSpPr>
          <p:cNvPr id="13" name="Elipse 12">
            <a:extLst>
              <a:ext uri="{FF2B5EF4-FFF2-40B4-BE49-F238E27FC236}">
                <a16:creationId xmlns:a16="http://schemas.microsoft.com/office/drawing/2014/main" id="{264D3C31-7046-4843-9BD3-398117559738}"/>
              </a:ext>
            </a:extLst>
          </p:cNvPr>
          <p:cNvSpPr/>
          <p:nvPr/>
        </p:nvSpPr>
        <p:spPr>
          <a:xfrm>
            <a:off x="5943600" y="5364956"/>
            <a:ext cx="750277" cy="731044"/>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B84624C7-A992-4406-9B74-A98168955E92}"/>
              </a:ext>
            </a:extLst>
          </p:cNvPr>
          <p:cNvSpPr/>
          <p:nvPr/>
        </p:nvSpPr>
        <p:spPr>
          <a:xfrm>
            <a:off x="1677452" y="4302368"/>
            <a:ext cx="1125416" cy="357513"/>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Elipse 16">
            <a:extLst>
              <a:ext uri="{FF2B5EF4-FFF2-40B4-BE49-F238E27FC236}">
                <a16:creationId xmlns:a16="http://schemas.microsoft.com/office/drawing/2014/main" id="{F28D5B86-6B32-485B-9157-360BFA596213}"/>
              </a:ext>
            </a:extLst>
          </p:cNvPr>
          <p:cNvSpPr/>
          <p:nvPr/>
        </p:nvSpPr>
        <p:spPr>
          <a:xfrm>
            <a:off x="3168783" y="4117707"/>
            <a:ext cx="868736" cy="357513"/>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22" name="Grupo 21">
            <a:extLst>
              <a:ext uri="{FF2B5EF4-FFF2-40B4-BE49-F238E27FC236}">
                <a16:creationId xmlns:a16="http://schemas.microsoft.com/office/drawing/2014/main" id="{CF584107-7F5C-4C96-AB47-7DECE7A45B52}"/>
              </a:ext>
            </a:extLst>
          </p:cNvPr>
          <p:cNvGrpSpPr/>
          <p:nvPr/>
        </p:nvGrpSpPr>
        <p:grpSpPr>
          <a:xfrm>
            <a:off x="2235076" y="1408603"/>
            <a:ext cx="6167347" cy="2757163"/>
            <a:chOff x="2235076" y="1361711"/>
            <a:chExt cx="6167347" cy="2757163"/>
          </a:xfrm>
        </p:grpSpPr>
        <p:sp>
          <p:nvSpPr>
            <p:cNvPr id="23" name="Rectángulo 22">
              <a:extLst>
                <a:ext uri="{FF2B5EF4-FFF2-40B4-BE49-F238E27FC236}">
                  <a16:creationId xmlns:a16="http://schemas.microsoft.com/office/drawing/2014/main" id="{689C9E3C-D358-4CBE-932C-3E9FC7672DC7}"/>
                </a:ext>
              </a:extLst>
            </p:cNvPr>
            <p:cNvSpPr/>
            <p:nvPr/>
          </p:nvSpPr>
          <p:spPr>
            <a:xfrm>
              <a:off x="2235076" y="1361711"/>
              <a:ext cx="6167347" cy="2757163"/>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24" name="Imagen 23">
              <a:extLst>
                <a:ext uri="{FF2B5EF4-FFF2-40B4-BE49-F238E27FC236}">
                  <a16:creationId xmlns:a16="http://schemas.microsoft.com/office/drawing/2014/main" id="{8A3A6307-332E-43DF-A7DE-6F50A9368A9F}"/>
                </a:ext>
              </a:extLst>
            </p:cNvPr>
            <p:cNvPicPr>
              <a:picLocks noChangeAspect="1"/>
            </p:cNvPicPr>
            <p:nvPr/>
          </p:nvPicPr>
          <p:blipFill>
            <a:blip r:embed="rId5"/>
            <a:stretch>
              <a:fillRect/>
            </a:stretch>
          </p:blipFill>
          <p:spPr>
            <a:xfrm>
              <a:off x="2542211" y="1775178"/>
              <a:ext cx="5553075" cy="1924050"/>
            </a:xfrm>
            <a:prstGeom prst="rect">
              <a:avLst/>
            </a:prstGeom>
          </p:spPr>
        </p:pic>
      </p:grpSp>
    </p:spTree>
    <p:extLst>
      <p:ext uri="{BB962C8B-B14F-4D97-AF65-F5344CB8AC3E}">
        <p14:creationId xmlns:p14="http://schemas.microsoft.com/office/powerpoint/2010/main" val="391909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3" grpId="1" animBg="1"/>
      <p:bldP spid="16" grpId="0" animBg="1"/>
      <p:bldP spid="16" grpId="1"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568460" y="234460"/>
            <a:ext cx="6858001" cy="6389076"/>
          </a:xfrm>
          <a:prstGeom prst="rect">
            <a:avLst/>
          </a:prstGeom>
        </p:spPr>
      </p:pic>
      <p:sp>
        <p:nvSpPr>
          <p:cNvPr id="3" name="Paralelogramo 2">
            <a:extLst>
              <a:ext uri="{FF2B5EF4-FFF2-40B4-BE49-F238E27FC236}">
                <a16:creationId xmlns:a16="http://schemas.microsoft.com/office/drawing/2014/main" id="{4E457EBE-B08F-4B86-B09B-32B9F13A333F}"/>
              </a:ext>
            </a:extLst>
          </p:cNvPr>
          <p:cNvSpPr/>
          <p:nvPr/>
        </p:nvSpPr>
        <p:spPr>
          <a:xfrm>
            <a:off x="-185058" y="0"/>
            <a:ext cx="5272874"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60" y="0"/>
            <a:ext cx="4815676"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b="1" dirty="0"/>
              <a:t>PHYSICAL LAYER HEADER</a:t>
            </a:r>
            <a:endParaRPr lang="es-AR" sz="2400" b="1" dirty="0"/>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2" name="CuadroTexto 1">
            <a:extLst>
              <a:ext uri="{FF2B5EF4-FFF2-40B4-BE49-F238E27FC236}">
                <a16:creationId xmlns:a16="http://schemas.microsoft.com/office/drawing/2014/main" id="{E952F488-36EB-4AE3-B503-162975524D4A}"/>
              </a:ext>
            </a:extLst>
          </p:cNvPr>
          <p:cNvSpPr txBox="1"/>
          <p:nvPr/>
        </p:nvSpPr>
        <p:spPr>
          <a:xfrm>
            <a:off x="534606" y="1330006"/>
            <a:ext cx="7812225" cy="400110"/>
          </a:xfrm>
          <a:prstGeom prst="rect">
            <a:avLst/>
          </a:prstGeom>
          <a:noFill/>
        </p:spPr>
        <p:txBody>
          <a:bodyPr wrap="square" rtlCol="0">
            <a:spAutoFit/>
          </a:bodyPr>
          <a:lstStyle/>
          <a:p>
            <a:pPr algn="just"/>
            <a:endParaRPr lang="es-AR" sz="2000" dirty="0"/>
          </a:p>
        </p:txBody>
      </p:sp>
      <p:sp>
        <p:nvSpPr>
          <p:cNvPr id="18" name="CuadroTexto 17">
            <a:extLst>
              <a:ext uri="{FF2B5EF4-FFF2-40B4-BE49-F238E27FC236}">
                <a16:creationId xmlns:a16="http://schemas.microsoft.com/office/drawing/2014/main" id="{B3E2C716-9FD8-4140-85CA-48D4807E405A}"/>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pic>
        <p:nvPicPr>
          <p:cNvPr id="6" name="Imagen 5">
            <a:extLst>
              <a:ext uri="{FF2B5EF4-FFF2-40B4-BE49-F238E27FC236}">
                <a16:creationId xmlns:a16="http://schemas.microsoft.com/office/drawing/2014/main" id="{229FC9DA-3C3A-4350-9717-F6B87901AED8}"/>
              </a:ext>
            </a:extLst>
          </p:cNvPr>
          <p:cNvPicPr>
            <a:picLocks noChangeAspect="1"/>
          </p:cNvPicPr>
          <p:nvPr/>
        </p:nvPicPr>
        <p:blipFill>
          <a:blip r:embed="rId3"/>
          <a:stretch>
            <a:fillRect/>
          </a:stretch>
        </p:blipFill>
        <p:spPr>
          <a:xfrm>
            <a:off x="827209" y="1530060"/>
            <a:ext cx="6328796" cy="2279939"/>
          </a:xfrm>
          <a:prstGeom prst="rect">
            <a:avLst/>
          </a:prstGeom>
        </p:spPr>
      </p:pic>
      <p:sp>
        <p:nvSpPr>
          <p:cNvPr id="8" name="Rectángulo 7">
            <a:extLst>
              <a:ext uri="{FF2B5EF4-FFF2-40B4-BE49-F238E27FC236}">
                <a16:creationId xmlns:a16="http://schemas.microsoft.com/office/drawing/2014/main" id="{FA7B3112-E76A-470A-A4AF-83420E364747}"/>
              </a:ext>
            </a:extLst>
          </p:cNvPr>
          <p:cNvSpPr/>
          <p:nvPr/>
        </p:nvSpPr>
        <p:spPr>
          <a:xfrm>
            <a:off x="890015" y="3090203"/>
            <a:ext cx="774661" cy="6771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1" name="Rectángulo 20">
            <a:extLst>
              <a:ext uri="{FF2B5EF4-FFF2-40B4-BE49-F238E27FC236}">
                <a16:creationId xmlns:a16="http://schemas.microsoft.com/office/drawing/2014/main" id="{611B1A3E-CE31-4E83-BB20-6A25152B73BB}"/>
              </a:ext>
            </a:extLst>
          </p:cNvPr>
          <p:cNvSpPr/>
          <p:nvPr/>
        </p:nvSpPr>
        <p:spPr>
          <a:xfrm>
            <a:off x="1682814" y="3090203"/>
            <a:ext cx="2889186" cy="6771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2" name="Rectángulo 21">
            <a:extLst>
              <a:ext uri="{FF2B5EF4-FFF2-40B4-BE49-F238E27FC236}">
                <a16:creationId xmlns:a16="http://schemas.microsoft.com/office/drawing/2014/main" id="{256B44BF-08C5-40B9-AD4A-A3531BC02CD4}"/>
              </a:ext>
            </a:extLst>
          </p:cNvPr>
          <p:cNvSpPr/>
          <p:nvPr/>
        </p:nvSpPr>
        <p:spPr>
          <a:xfrm>
            <a:off x="890015" y="3090203"/>
            <a:ext cx="774661" cy="6771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3" name="Rectángulo 22">
            <a:extLst>
              <a:ext uri="{FF2B5EF4-FFF2-40B4-BE49-F238E27FC236}">
                <a16:creationId xmlns:a16="http://schemas.microsoft.com/office/drawing/2014/main" id="{B2527984-84E1-45CD-BD78-3D349F355438}"/>
              </a:ext>
            </a:extLst>
          </p:cNvPr>
          <p:cNvSpPr/>
          <p:nvPr/>
        </p:nvSpPr>
        <p:spPr>
          <a:xfrm>
            <a:off x="1682814" y="3090203"/>
            <a:ext cx="2889186" cy="6771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cxnSp>
        <p:nvCxnSpPr>
          <p:cNvPr id="24" name="Conector recto de flecha 23">
            <a:extLst>
              <a:ext uri="{FF2B5EF4-FFF2-40B4-BE49-F238E27FC236}">
                <a16:creationId xmlns:a16="http://schemas.microsoft.com/office/drawing/2014/main" id="{C0DEFB22-C801-4804-83DE-87F529FC138B}"/>
              </a:ext>
            </a:extLst>
          </p:cNvPr>
          <p:cNvCxnSpPr/>
          <p:nvPr/>
        </p:nvCxnSpPr>
        <p:spPr>
          <a:xfrm>
            <a:off x="890015" y="3931920"/>
            <a:ext cx="77466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D56429BD-B71A-41C1-A406-24C3D9D26048}"/>
              </a:ext>
            </a:extLst>
          </p:cNvPr>
          <p:cNvCxnSpPr>
            <a:cxnSpLocks/>
          </p:cNvCxnSpPr>
          <p:nvPr/>
        </p:nvCxnSpPr>
        <p:spPr>
          <a:xfrm>
            <a:off x="1664676" y="3931920"/>
            <a:ext cx="290732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E2C75171-3B9A-48D3-9A21-7AB467D79896}"/>
              </a:ext>
            </a:extLst>
          </p:cNvPr>
          <p:cNvSpPr txBox="1"/>
          <p:nvPr/>
        </p:nvSpPr>
        <p:spPr>
          <a:xfrm>
            <a:off x="809108" y="3931920"/>
            <a:ext cx="936475" cy="276999"/>
          </a:xfrm>
          <a:prstGeom prst="rect">
            <a:avLst/>
          </a:prstGeom>
          <a:noFill/>
        </p:spPr>
        <p:txBody>
          <a:bodyPr wrap="none" rtlCol="0">
            <a:spAutoFit/>
          </a:bodyPr>
          <a:lstStyle/>
          <a:p>
            <a:r>
              <a:rPr lang="es-AR" sz="1200" dirty="0"/>
              <a:t>26 símbolos</a:t>
            </a:r>
          </a:p>
        </p:txBody>
      </p:sp>
      <p:sp>
        <p:nvSpPr>
          <p:cNvPr id="28" name="CuadroTexto 27">
            <a:extLst>
              <a:ext uri="{FF2B5EF4-FFF2-40B4-BE49-F238E27FC236}">
                <a16:creationId xmlns:a16="http://schemas.microsoft.com/office/drawing/2014/main" id="{5BD2328E-8F3B-4A1B-81DC-FC21F330ECB9}"/>
              </a:ext>
            </a:extLst>
          </p:cNvPr>
          <p:cNvSpPr txBox="1"/>
          <p:nvPr/>
        </p:nvSpPr>
        <p:spPr>
          <a:xfrm>
            <a:off x="2659169" y="3931920"/>
            <a:ext cx="936475" cy="276999"/>
          </a:xfrm>
          <a:prstGeom prst="rect">
            <a:avLst/>
          </a:prstGeom>
          <a:noFill/>
        </p:spPr>
        <p:txBody>
          <a:bodyPr wrap="none" rtlCol="0">
            <a:spAutoFit/>
          </a:bodyPr>
          <a:lstStyle/>
          <a:p>
            <a:r>
              <a:rPr lang="es-AR" sz="1200" dirty="0"/>
              <a:t>64 símbolos</a:t>
            </a:r>
          </a:p>
        </p:txBody>
      </p:sp>
      <p:sp>
        <p:nvSpPr>
          <p:cNvPr id="35" name="Rectángulo 34">
            <a:extLst>
              <a:ext uri="{FF2B5EF4-FFF2-40B4-BE49-F238E27FC236}">
                <a16:creationId xmlns:a16="http://schemas.microsoft.com/office/drawing/2014/main" id="{65AAEFC3-301D-4B8B-94C9-785EA3A06310}"/>
              </a:ext>
            </a:extLst>
          </p:cNvPr>
          <p:cNvSpPr/>
          <p:nvPr/>
        </p:nvSpPr>
        <p:spPr>
          <a:xfrm>
            <a:off x="1928443" y="3627140"/>
            <a:ext cx="3282684" cy="195831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tIns="360000" rtlCol="0" anchor="ctr"/>
          <a:lstStyle/>
          <a:p>
            <a:pPr algn="ctr"/>
            <a:r>
              <a:rPr lang="es-AR" dirty="0">
                <a:solidFill>
                  <a:schemeClr val="tx1"/>
                </a:solidFill>
              </a:rPr>
              <a:t>Transmite 7 símbolos con propósitos de señalización, que consisten en 2 campos:</a:t>
            </a:r>
          </a:p>
          <a:p>
            <a:pPr algn="ctr"/>
            <a:endParaRPr lang="es-AR" dirty="0">
              <a:solidFill>
                <a:schemeClr val="tx1"/>
              </a:solidFill>
            </a:endParaRPr>
          </a:p>
          <a:p>
            <a:pPr algn="ctr"/>
            <a:r>
              <a:rPr lang="es-AR" b="1" dirty="0">
                <a:solidFill>
                  <a:schemeClr val="tx1"/>
                </a:solidFill>
              </a:rPr>
              <a:t>MODCOD</a:t>
            </a:r>
            <a:r>
              <a:rPr lang="es-AR" dirty="0">
                <a:solidFill>
                  <a:schemeClr val="tx1"/>
                </a:solidFill>
              </a:rPr>
              <a:t> (5 símbolos)</a:t>
            </a:r>
          </a:p>
          <a:p>
            <a:pPr algn="ctr"/>
            <a:r>
              <a:rPr lang="es-AR" b="1" dirty="0">
                <a:solidFill>
                  <a:schemeClr val="tx1"/>
                </a:solidFill>
              </a:rPr>
              <a:t>TYPE</a:t>
            </a:r>
            <a:r>
              <a:rPr lang="es-AR" dirty="0">
                <a:solidFill>
                  <a:schemeClr val="tx1"/>
                </a:solidFill>
              </a:rPr>
              <a:t> (2 símbolos)</a:t>
            </a:r>
          </a:p>
          <a:p>
            <a:pPr algn="ctr"/>
            <a:endParaRPr lang="es-AR" dirty="0"/>
          </a:p>
        </p:txBody>
      </p:sp>
    </p:spTree>
    <p:extLst>
      <p:ext uri="{BB962C8B-B14F-4D97-AF65-F5344CB8AC3E}">
        <p14:creationId xmlns:p14="http://schemas.microsoft.com/office/powerpoint/2010/main" val="180539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1" grpId="0" animBg="1"/>
      <p:bldP spid="21" grpId="1" animBg="1"/>
      <p:bldP spid="22" grpId="0" animBg="1"/>
      <p:bldP spid="23" grpId="0" animBg="1"/>
      <p:bldP spid="28" grpId="0"/>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pic>
        <p:nvPicPr>
          <p:cNvPr id="8" name="Imagen 7">
            <a:extLst>
              <a:ext uri="{FF2B5EF4-FFF2-40B4-BE49-F238E27FC236}">
                <a16:creationId xmlns:a16="http://schemas.microsoft.com/office/drawing/2014/main" id="{D62AAA9F-1D96-4792-9FB4-D8D18D837B38}"/>
              </a:ext>
            </a:extLst>
          </p:cNvPr>
          <p:cNvPicPr>
            <a:picLocks noChangeAspect="1"/>
          </p:cNvPicPr>
          <p:nvPr/>
        </p:nvPicPr>
        <p:blipFill>
          <a:blip r:embed="rId3"/>
          <a:stretch>
            <a:fillRect/>
          </a:stretch>
        </p:blipFill>
        <p:spPr>
          <a:xfrm>
            <a:off x="490912" y="1018796"/>
            <a:ext cx="8000738" cy="5078313"/>
          </a:xfrm>
          <a:prstGeom prst="rect">
            <a:avLst/>
          </a:prstGeom>
        </p:spPr>
      </p:pic>
      <p:sp>
        <p:nvSpPr>
          <p:cNvPr id="11" name="Paralelogramo 10">
            <a:extLst>
              <a:ext uri="{FF2B5EF4-FFF2-40B4-BE49-F238E27FC236}">
                <a16:creationId xmlns:a16="http://schemas.microsoft.com/office/drawing/2014/main" id="{E3A294EB-06D9-4761-A8C7-D92177AE2CB6}"/>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2" name="Paralelogramo 11">
            <a:extLst>
              <a:ext uri="{FF2B5EF4-FFF2-40B4-BE49-F238E27FC236}">
                <a16:creationId xmlns:a16="http://schemas.microsoft.com/office/drawing/2014/main" id="{25A6EDC4-783D-4C4F-AE17-7597C4FC9FDF}"/>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sp>
        <p:nvSpPr>
          <p:cNvPr id="2" name="Rectángulo 1">
            <a:extLst>
              <a:ext uri="{FF2B5EF4-FFF2-40B4-BE49-F238E27FC236}">
                <a16:creationId xmlns:a16="http://schemas.microsoft.com/office/drawing/2014/main" id="{4211CAE3-648B-4054-A5F8-B2C37039C7DB}"/>
              </a:ext>
            </a:extLst>
          </p:cNvPr>
          <p:cNvSpPr/>
          <p:nvPr/>
        </p:nvSpPr>
        <p:spPr>
          <a:xfrm>
            <a:off x="867507" y="1252806"/>
            <a:ext cx="5498123" cy="16881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DC64804D-DEB0-4B4F-9A2C-CC28C321A6B1}"/>
              </a:ext>
            </a:extLst>
          </p:cNvPr>
          <p:cNvSpPr/>
          <p:nvPr/>
        </p:nvSpPr>
        <p:spPr>
          <a:xfrm>
            <a:off x="1137138" y="3259015"/>
            <a:ext cx="1266093" cy="162540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F12194B8-247E-47A0-BB42-AE414B6D8905}"/>
              </a:ext>
            </a:extLst>
          </p:cNvPr>
          <p:cNvSpPr/>
          <p:nvPr/>
        </p:nvSpPr>
        <p:spPr>
          <a:xfrm>
            <a:off x="2461260" y="3252879"/>
            <a:ext cx="2244090" cy="163154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599AF6C6-58C9-48CD-A273-DB74200510B8}"/>
              </a:ext>
            </a:extLst>
          </p:cNvPr>
          <p:cNvSpPr/>
          <p:nvPr/>
        </p:nvSpPr>
        <p:spPr>
          <a:xfrm>
            <a:off x="4773930" y="2979420"/>
            <a:ext cx="834390" cy="18745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3D9A8A6C-C7BE-4B09-860A-F3739694815C}"/>
              </a:ext>
            </a:extLst>
          </p:cNvPr>
          <p:cNvSpPr/>
          <p:nvPr/>
        </p:nvSpPr>
        <p:spPr>
          <a:xfrm>
            <a:off x="5650231" y="2979420"/>
            <a:ext cx="1281166" cy="1905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F0B1E1A3-1DB8-4F5C-981E-A28E0D17207E}"/>
              </a:ext>
            </a:extLst>
          </p:cNvPr>
          <p:cNvSpPr/>
          <p:nvPr/>
        </p:nvSpPr>
        <p:spPr>
          <a:xfrm>
            <a:off x="7006590" y="2987040"/>
            <a:ext cx="956310" cy="1905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34B1DB1A-0147-4D25-ABDD-F7D9C182CFE2}"/>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024821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11" name="Paralelogramo 10">
            <a:extLst>
              <a:ext uri="{FF2B5EF4-FFF2-40B4-BE49-F238E27FC236}">
                <a16:creationId xmlns:a16="http://schemas.microsoft.com/office/drawing/2014/main" id="{E3A294EB-06D9-4761-A8C7-D92177AE2CB6}"/>
              </a:ext>
            </a:extLst>
          </p:cNvPr>
          <p:cNvSpPr/>
          <p:nvPr/>
        </p:nvSpPr>
        <p:spPr>
          <a:xfrm>
            <a:off x="-185057" y="0"/>
            <a:ext cx="6724753"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2" name="Paralelogramo 11">
            <a:extLst>
              <a:ext uri="{FF2B5EF4-FFF2-40B4-BE49-F238E27FC236}">
                <a16:creationId xmlns:a16="http://schemas.microsoft.com/office/drawing/2014/main" id="{25A6EDC4-783D-4C4F-AE17-7597C4FC9FDF}"/>
              </a:ext>
            </a:extLst>
          </p:cNvPr>
          <p:cNvSpPr/>
          <p:nvPr/>
        </p:nvSpPr>
        <p:spPr>
          <a:xfrm>
            <a:off x="-185059" y="0"/>
            <a:ext cx="628105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CONFIGURACIONES DEL SISTEMA</a:t>
            </a:r>
            <a:endParaRPr lang="es-AR" sz="2400" b="1" dirty="0"/>
          </a:p>
        </p:txBody>
      </p:sp>
      <p:sp>
        <p:nvSpPr>
          <p:cNvPr id="19" name="CuadroTexto 18">
            <a:extLst>
              <a:ext uri="{FF2B5EF4-FFF2-40B4-BE49-F238E27FC236}">
                <a16:creationId xmlns:a16="http://schemas.microsoft.com/office/drawing/2014/main" id="{34B1DB1A-0147-4D25-ABDD-F7D9C182CFE2}"/>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pic>
        <p:nvPicPr>
          <p:cNvPr id="4" name="Imagen 3">
            <a:extLst>
              <a:ext uri="{FF2B5EF4-FFF2-40B4-BE49-F238E27FC236}">
                <a16:creationId xmlns:a16="http://schemas.microsoft.com/office/drawing/2014/main" id="{E55C2A15-0E4A-444E-B00B-AB9C40DCC08A}"/>
              </a:ext>
            </a:extLst>
          </p:cNvPr>
          <p:cNvPicPr>
            <a:picLocks noChangeAspect="1"/>
          </p:cNvPicPr>
          <p:nvPr/>
        </p:nvPicPr>
        <p:blipFill>
          <a:blip r:embed="rId3"/>
          <a:stretch>
            <a:fillRect/>
          </a:stretch>
        </p:blipFill>
        <p:spPr>
          <a:xfrm>
            <a:off x="335881" y="788757"/>
            <a:ext cx="8155769" cy="5977173"/>
          </a:xfrm>
          <a:prstGeom prst="rect">
            <a:avLst/>
          </a:prstGeom>
        </p:spPr>
      </p:pic>
      <p:sp>
        <p:nvSpPr>
          <p:cNvPr id="5" name="Rectángulo 4">
            <a:extLst>
              <a:ext uri="{FF2B5EF4-FFF2-40B4-BE49-F238E27FC236}">
                <a16:creationId xmlns:a16="http://schemas.microsoft.com/office/drawing/2014/main" id="{64B26B5A-79F6-4EC7-968F-36B0BA3A4100}"/>
              </a:ext>
            </a:extLst>
          </p:cNvPr>
          <p:cNvSpPr/>
          <p:nvPr/>
        </p:nvSpPr>
        <p:spPr>
          <a:xfrm>
            <a:off x="396841" y="2773662"/>
            <a:ext cx="8015639" cy="53849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0" name="Rectángulo 19">
            <a:extLst>
              <a:ext uri="{FF2B5EF4-FFF2-40B4-BE49-F238E27FC236}">
                <a16:creationId xmlns:a16="http://schemas.microsoft.com/office/drawing/2014/main" id="{2BFAB52C-0A33-4523-8259-463447FCCE29}"/>
              </a:ext>
            </a:extLst>
          </p:cNvPr>
          <p:cNvSpPr/>
          <p:nvPr/>
        </p:nvSpPr>
        <p:spPr>
          <a:xfrm>
            <a:off x="346041" y="788757"/>
            <a:ext cx="8108061" cy="1984904"/>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1" name="Rectángulo 20">
            <a:extLst>
              <a:ext uri="{FF2B5EF4-FFF2-40B4-BE49-F238E27FC236}">
                <a16:creationId xmlns:a16="http://schemas.microsoft.com/office/drawing/2014/main" id="{A0B3C06A-CE2E-4A9A-9E08-4C815417B374}"/>
              </a:ext>
            </a:extLst>
          </p:cNvPr>
          <p:cNvSpPr/>
          <p:nvPr/>
        </p:nvSpPr>
        <p:spPr>
          <a:xfrm>
            <a:off x="334899" y="3312160"/>
            <a:ext cx="8108061" cy="3453770"/>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dirty="0"/>
          </a:p>
        </p:txBody>
      </p:sp>
      <p:grpSp>
        <p:nvGrpSpPr>
          <p:cNvPr id="46" name="Grupo 45">
            <a:extLst>
              <a:ext uri="{FF2B5EF4-FFF2-40B4-BE49-F238E27FC236}">
                <a16:creationId xmlns:a16="http://schemas.microsoft.com/office/drawing/2014/main" id="{1AB2925E-264F-48DA-985E-1604E6971C6F}"/>
              </a:ext>
            </a:extLst>
          </p:cNvPr>
          <p:cNvGrpSpPr/>
          <p:nvPr/>
        </p:nvGrpSpPr>
        <p:grpSpPr>
          <a:xfrm>
            <a:off x="975169" y="3322319"/>
            <a:ext cx="6827520" cy="3437042"/>
            <a:chOff x="975169" y="3322319"/>
            <a:chExt cx="6827520" cy="3437042"/>
          </a:xfrm>
        </p:grpSpPr>
        <p:grpSp>
          <p:nvGrpSpPr>
            <p:cNvPr id="26" name="Grupo 25">
              <a:extLst>
                <a:ext uri="{FF2B5EF4-FFF2-40B4-BE49-F238E27FC236}">
                  <a16:creationId xmlns:a16="http://schemas.microsoft.com/office/drawing/2014/main" id="{6E4D75A7-C88D-4483-9DD1-0099F0041790}"/>
                </a:ext>
              </a:extLst>
            </p:cNvPr>
            <p:cNvGrpSpPr/>
            <p:nvPr/>
          </p:nvGrpSpPr>
          <p:grpSpPr>
            <a:xfrm>
              <a:off x="975169" y="3322319"/>
              <a:ext cx="6827520" cy="3437042"/>
              <a:chOff x="944880" y="3501908"/>
              <a:chExt cx="6827520" cy="3437042"/>
            </a:xfrm>
          </p:grpSpPr>
          <p:sp>
            <p:nvSpPr>
              <p:cNvPr id="25" name="Rectángulo 24">
                <a:extLst>
                  <a:ext uri="{FF2B5EF4-FFF2-40B4-BE49-F238E27FC236}">
                    <a16:creationId xmlns:a16="http://schemas.microsoft.com/office/drawing/2014/main" id="{CDFB8544-3000-4FBE-A91B-6397CF19667C}"/>
                  </a:ext>
                </a:extLst>
              </p:cNvPr>
              <p:cNvSpPr/>
              <p:nvPr/>
            </p:nvSpPr>
            <p:spPr>
              <a:xfrm>
                <a:off x="944880" y="3501908"/>
                <a:ext cx="6827520" cy="34370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6" name="Imagen 5">
                <a:extLst>
                  <a:ext uri="{FF2B5EF4-FFF2-40B4-BE49-F238E27FC236}">
                    <a16:creationId xmlns:a16="http://schemas.microsoft.com/office/drawing/2014/main" id="{23B28685-1E0E-4E2C-90A5-F02A3F668961}"/>
                  </a:ext>
                </a:extLst>
              </p:cNvPr>
              <p:cNvPicPr>
                <a:picLocks noChangeAspect="1"/>
              </p:cNvPicPr>
              <p:nvPr/>
            </p:nvPicPr>
            <p:blipFill>
              <a:blip r:embed="rId4"/>
              <a:stretch>
                <a:fillRect/>
              </a:stretch>
            </p:blipFill>
            <p:spPr>
              <a:xfrm>
                <a:off x="1127760" y="4861876"/>
                <a:ext cx="3048000" cy="1676400"/>
              </a:xfrm>
              <a:prstGeom prst="rect">
                <a:avLst/>
              </a:prstGeom>
            </p:spPr>
          </p:pic>
          <p:pic>
            <p:nvPicPr>
              <p:cNvPr id="22" name="Imagen 21">
                <a:extLst>
                  <a:ext uri="{FF2B5EF4-FFF2-40B4-BE49-F238E27FC236}">
                    <a16:creationId xmlns:a16="http://schemas.microsoft.com/office/drawing/2014/main" id="{691623EC-78AB-48F5-BBCA-8079D58AD414}"/>
                  </a:ext>
                </a:extLst>
              </p:cNvPr>
              <p:cNvPicPr>
                <a:picLocks noChangeAspect="1"/>
              </p:cNvPicPr>
              <p:nvPr/>
            </p:nvPicPr>
            <p:blipFill>
              <a:blip r:embed="rId5"/>
              <a:stretch>
                <a:fillRect/>
              </a:stretch>
            </p:blipFill>
            <p:spPr>
              <a:xfrm>
                <a:off x="4341123" y="4861569"/>
                <a:ext cx="3314700" cy="1676400"/>
              </a:xfrm>
              <a:prstGeom prst="rect">
                <a:avLst/>
              </a:prstGeom>
            </p:spPr>
          </p:pic>
          <p:sp>
            <p:nvSpPr>
              <p:cNvPr id="23" name="CuadroTexto 22">
                <a:extLst>
                  <a:ext uri="{FF2B5EF4-FFF2-40B4-BE49-F238E27FC236}">
                    <a16:creationId xmlns:a16="http://schemas.microsoft.com/office/drawing/2014/main" id="{65E658F4-E5AC-4703-ADFF-1B4A8DC91C0D}"/>
                  </a:ext>
                </a:extLst>
              </p:cNvPr>
              <p:cNvSpPr txBox="1"/>
              <p:nvPr/>
            </p:nvSpPr>
            <p:spPr>
              <a:xfrm>
                <a:off x="1240861" y="6520291"/>
                <a:ext cx="2821798" cy="338554"/>
              </a:xfrm>
              <a:prstGeom prst="rect">
                <a:avLst/>
              </a:prstGeom>
              <a:noFill/>
            </p:spPr>
            <p:txBody>
              <a:bodyPr wrap="none" rtlCol="0">
                <a:spAutoFit/>
              </a:bodyPr>
              <a:lstStyle/>
              <a:p>
                <a:r>
                  <a:rPr lang="es-AR" sz="1600" dirty="0"/>
                  <a:t>Implementación de CCM y VCM</a:t>
                </a:r>
              </a:p>
            </p:txBody>
          </p:sp>
          <p:sp>
            <p:nvSpPr>
              <p:cNvPr id="24" name="CuadroTexto 23">
                <a:extLst>
                  <a:ext uri="{FF2B5EF4-FFF2-40B4-BE49-F238E27FC236}">
                    <a16:creationId xmlns:a16="http://schemas.microsoft.com/office/drawing/2014/main" id="{D638DDD8-54D7-455B-AD75-F4E1F9E87443}"/>
                  </a:ext>
                </a:extLst>
              </p:cNvPr>
              <p:cNvSpPr txBox="1"/>
              <p:nvPr/>
            </p:nvSpPr>
            <p:spPr>
              <a:xfrm>
                <a:off x="4875954" y="6519499"/>
                <a:ext cx="2245038" cy="338554"/>
              </a:xfrm>
              <a:prstGeom prst="rect">
                <a:avLst/>
              </a:prstGeom>
              <a:noFill/>
            </p:spPr>
            <p:txBody>
              <a:bodyPr wrap="none" rtlCol="0">
                <a:spAutoFit/>
              </a:bodyPr>
              <a:lstStyle/>
              <a:p>
                <a:r>
                  <a:rPr lang="es-AR" sz="1600" dirty="0"/>
                  <a:t>Implementación de ACM</a:t>
                </a:r>
              </a:p>
            </p:txBody>
          </p:sp>
        </p:grpSp>
        <p:sp>
          <p:nvSpPr>
            <p:cNvPr id="45" name="CuadroTexto 44">
              <a:extLst>
                <a:ext uri="{FF2B5EF4-FFF2-40B4-BE49-F238E27FC236}">
                  <a16:creationId xmlns:a16="http://schemas.microsoft.com/office/drawing/2014/main" id="{65348602-5AEC-4DA2-A2BB-DBA58628B660}"/>
                </a:ext>
              </a:extLst>
            </p:cNvPr>
            <p:cNvSpPr txBox="1"/>
            <p:nvPr/>
          </p:nvSpPr>
          <p:spPr>
            <a:xfrm>
              <a:off x="1271150" y="3586651"/>
              <a:ext cx="6414962" cy="830997"/>
            </a:xfrm>
            <a:prstGeom prst="rect">
              <a:avLst/>
            </a:prstGeom>
            <a:noFill/>
          </p:spPr>
          <p:txBody>
            <a:bodyPr wrap="square" rtlCol="0">
              <a:spAutoFit/>
            </a:bodyPr>
            <a:lstStyle/>
            <a:p>
              <a:r>
                <a:rPr lang="es-AR" sz="1600" dirty="0"/>
                <a:t>CCM: </a:t>
              </a:r>
              <a:r>
                <a:rPr lang="es-AR" sz="1600" dirty="0" err="1"/>
                <a:t>Constant</a:t>
              </a:r>
              <a:r>
                <a:rPr lang="es-AR" sz="1600" dirty="0"/>
                <a:t> </a:t>
              </a:r>
              <a:r>
                <a:rPr lang="es-AR" sz="1600" dirty="0" err="1"/>
                <a:t>Coding</a:t>
              </a:r>
              <a:r>
                <a:rPr lang="es-AR" sz="1600" dirty="0"/>
                <a:t> and </a:t>
              </a:r>
              <a:r>
                <a:rPr lang="es-AR" sz="1600" dirty="0" err="1"/>
                <a:t>Modulation</a:t>
              </a:r>
              <a:endParaRPr lang="es-AR" sz="1600" dirty="0"/>
            </a:p>
            <a:p>
              <a:r>
                <a:rPr lang="es-AR" sz="1600" dirty="0"/>
                <a:t>VCM: Variable </a:t>
              </a:r>
              <a:r>
                <a:rPr lang="es-AR" sz="1600" dirty="0" err="1"/>
                <a:t>Coding</a:t>
              </a:r>
              <a:r>
                <a:rPr lang="es-AR" sz="1600" dirty="0"/>
                <a:t> and </a:t>
              </a:r>
              <a:r>
                <a:rPr lang="es-AR" sz="1600" dirty="0" err="1"/>
                <a:t>Modulation</a:t>
              </a:r>
              <a:endParaRPr lang="es-AR" sz="1600" dirty="0"/>
            </a:p>
            <a:p>
              <a:r>
                <a:rPr lang="es-AR" sz="1600" dirty="0"/>
                <a:t>ACM: </a:t>
              </a:r>
              <a:r>
                <a:rPr lang="es-AR" sz="1600" dirty="0" err="1"/>
                <a:t>Adaptative</a:t>
              </a:r>
              <a:r>
                <a:rPr lang="es-AR" sz="1600" dirty="0"/>
                <a:t> </a:t>
              </a:r>
              <a:r>
                <a:rPr lang="es-AR" sz="1600" dirty="0" err="1"/>
                <a:t>Coding</a:t>
              </a:r>
              <a:r>
                <a:rPr lang="es-AR" sz="1600" dirty="0"/>
                <a:t> and </a:t>
              </a:r>
              <a:r>
                <a:rPr lang="es-AR" sz="1600" dirty="0" err="1"/>
                <a:t>Modulation</a:t>
              </a:r>
              <a:endParaRPr lang="es-AR" sz="1600" dirty="0"/>
            </a:p>
          </p:txBody>
        </p:sp>
      </p:grpSp>
    </p:spTree>
    <p:extLst>
      <p:ext uri="{BB962C8B-B14F-4D97-AF65-F5344CB8AC3E}">
        <p14:creationId xmlns:p14="http://schemas.microsoft.com/office/powerpoint/2010/main" val="36134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4920915" y="-413084"/>
            <a:ext cx="6858001" cy="7684168"/>
          </a:xfrm>
          <a:prstGeom prst="rect">
            <a:avLst/>
          </a:prstGeom>
        </p:spPr>
      </p:pic>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302 307 V1.2.1  (2009-08)</a:t>
            </a:r>
            <a:endParaRPr lang="es-AR" dirty="0">
              <a:ln w="0"/>
              <a:solidFill>
                <a:schemeClr val="tx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4" name="Rectángulo 13">
            <a:extLst>
              <a:ext uri="{FF2B5EF4-FFF2-40B4-BE49-F238E27FC236}">
                <a16:creationId xmlns:a16="http://schemas.microsoft.com/office/drawing/2014/main" id="{C0BCBFBC-EED2-4FAC-B912-331FB2A6FBBF}"/>
              </a:ext>
            </a:extLst>
          </p:cNvPr>
          <p:cNvSpPr/>
          <p:nvPr/>
        </p:nvSpPr>
        <p:spPr>
          <a:xfrm>
            <a:off x="10702456" y="305304"/>
            <a:ext cx="962007" cy="5078313"/>
          </a:xfrm>
          <a:prstGeom prst="rect">
            <a:avLst/>
          </a:prstGeom>
          <a:noFill/>
        </p:spPr>
        <p:txBody>
          <a:bodyPr wrap="square" lIns="91440" tIns="45720" rIns="91440" bIns="45720">
            <a:spAutoFit/>
          </a:bodyPr>
          <a:lstStyle/>
          <a:p>
            <a:pPr algn="ctr"/>
            <a:r>
              <a:rPr lang="es-ES" sz="5400" b="1" cap="none" spc="0" dirty="0">
                <a:ln w="0"/>
                <a:solidFill>
                  <a:schemeClr val="accent1"/>
                </a:solidFill>
                <a:effectLst>
                  <a:outerShdw blurRad="38100" dist="25400" dir="5400000" algn="ctr" rotWithShape="0">
                    <a:srgbClr val="6E747A">
                      <a:alpha val="43000"/>
                    </a:srgbClr>
                  </a:outerShdw>
                </a:effectLst>
              </a:rPr>
              <a:t>D</a:t>
            </a:r>
          </a:p>
          <a:p>
            <a:pPr algn="ctr"/>
            <a:r>
              <a:rPr lang="es-ES" sz="5400" b="1" dirty="0">
                <a:ln w="0"/>
                <a:solidFill>
                  <a:schemeClr val="accent1"/>
                </a:solidFill>
                <a:effectLst>
                  <a:outerShdw blurRad="38100" dist="25400" dir="5400000" algn="ctr" rotWithShape="0">
                    <a:srgbClr val="6E747A">
                      <a:alpha val="43000"/>
                    </a:srgbClr>
                  </a:outerShdw>
                </a:effectLst>
              </a:rPr>
              <a:t>V</a:t>
            </a:r>
          </a:p>
          <a:p>
            <a:pPr algn="ctr"/>
            <a:r>
              <a:rPr lang="es-ES" sz="5400" b="1" cap="none" spc="0" dirty="0">
                <a:ln w="0"/>
                <a:solidFill>
                  <a:schemeClr val="accent1"/>
                </a:solidFill>
                <a:effectLst>
                  <a:outerShdw blurRad="38100" dist="25400" dir="5400000" algn="ctr" rotWithShape="0">
                    <a:srgbClr val="6E747A">
                      <a:alpha val="43000"/>
                    </a:srgbClr>
                  </a:outerShdw>
                </a:effectLst>
              </a:rPr>
              <a:t>B</a:t>
            </a:r>
          </a:p>
          <a:p>
            <a:pPr algn="ctr"/>
            <a:r>
              <a:rPr lang="es-ES" sz="5400" b="1" dirty="0">
                <a:ln w="0"/>
                <a:solidFill>
                  <a:schemeClr val="accent1"/>
                </a:solidFill>
                <a:effectLst>
                  <a:outerShdw blurRad="38100" dist="25400" dir="5400000" algn="ctr" rotWithShape="0">
                    <a:srgbClr val="6E747A">
                      <a:alpha val="43000"/>
                    </a:srgbClr>
                  </a:outerShdw>
                </a:effectLst>
              </a:rPr>
              <a:t>-</a:t>
            </a:r>
          </a:p>
          <a:p>
            <a:pPr algn="ctr"/>
            <a:r>
              <a:rPr lang="es-ES" sz="5400" b="1" dirty="0">
                <a:ln w="0"/>
                <a:solidFill>
                  <a:schemeClr val="accent1"/>
                </a:solidFill>
                <a:effectLst>
                  <a:outerShdw blurRad="38100" dist="25400" dir="5400000" algn="ctr" rotWithShape="0">
                    <a:srgbClr val="6E747A">
                      <a:alpha val="43000"/>
                    </a:srgbClr>
                  </a:outerShdw>
                </a:effectLst>
              </a:rPr>
              <a:t>S</a:t>
            </a:r>
          </a:p>
          <a:p>
            <a:pPr algn="ctr"/>
            <a:r>
              <a:rPr lang="es-ES" sz="5400" b="1" dirty="0">
                <a:ln w="0"/>
                <a:solidFill>
                  <a:schemeClr val="accent1"/>
                </a:solidFill>
                <a:effectLst>
                  <a:outerShdw blurRad="38100" dist="25400" dir="5400000" algn="ctr" rotWithShape="0">
                    <a:srgbClr val="6E747A">
                      <a:alpha val="43000"/>
                    </a:srgbClr>
                  </a:outerShdw>
                </a:effectLst>
              </a:rPr>
              <a:t>2</a:t>
            </a:r>
          </a:p>
        </p:txBody>
      </p:sp>
      <p:sp>
        <p:nvSpPr>
          <p:cNvPr id="11" name="Paralelogramo 10">
            <a:extLst>
              <a:ext uri="{FF2B5EF4-FFF2-40B4-BE49-F238E27FC236}">
                <a16:creationId xmlns:a16="http://schemas.microsoft.com/office/drawing/2014/main" id="{E3A294EB-06D9-4761-A8C7-D92177AE2CB6}"/>
              </a:ext>
            </a:extLst>
          </p:cNvPr>
          <p:cNvSpPr/>
          <p:nvPr/>
        </p:nvSpPr>
        <p:spPr>
          <a:xfrm>
            <a:off x="-185057" y="0"/>
            <a:ext cx="6016897"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2" name="Paralelogramo 11">
            <a:extLst>
              <a:ext uri="{FF2B5EF4-FFF2-40B4-BE49-F238E27FC236}">
                <a16:creationId xmlns:a16="http://schemas.microsoft.com/office/drawing/2014/main" id="{25A6EDC4-783D-4C4F-AE17-7597C4FC9FDF}"/>
              </a:ext>
            </a:extLst>
          </p:cNvPr>
          <p:cNvSpPr/>
          <p:nvPr/>
        </p:nvSpPr>
        <p:spPr>
          <a:xfrm>
            <a:off x="-185059" y="0"/>
            <a:ext cx="555969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CÁLCULO DE LA TASA DE BITS</a:t>
            </a:r>
            <a:endParaRPr lang="es-AR" sz="2400" b="1" dirty="0"/>
          </a:p>
        </p:txBody>
      </p:sp>
      <p:sp>
        <p:nvSpPr>
          <p:cNvPr id="19" name="CuadroTexto 18">
            <a:extLst>
              <a:ext uri="{FF2B5EF4-FFF2-40B4-BE49-F238E27FC236}">
                <a16:creationId xmlns:a16="http://schemas.microsoft.com/office/drawing/2014/main" id="{34B1DB1A-0147-4D25-ABDD-F7D9C182CFE2}"/>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
        <p:nvSpPr>
          <p:cNvPr id="3" name="Rectángulo 2">
            <a:extLst>
              <a:ext uri="{FF2B5EF4-FFF2-40B4-BE49-F238E27FC236}">
                <a16:creationId xmlns:a16="http://schemas.microsoft.com/office/drawing/2014/main" id="{812E4F1D-520A-45C6-973C-1F17B8B5B6A5}"/>
              </a:ext>
            </a:extLst>
          </p:cNvPr>
          <p:cNvSpPr/>
          <p:nvPr/>
        </p:nvSpPr>
        <p:spPr>
          <a:xfrm>
            <a:off x="517761" y="1577760"/>
            <a:ext cx="9438640" cy="342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algn="ctr"/>
            <a:endParaRPr lang="es-AR" dirty="0"/>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47A6498C-F3F7-4B00-9AFC-D4A5FD63DA59}"/>
                  </a:ext>
                </a:extLst>
              </p:cNvPr>
              <p:cNvSpPr txBox="1"/>
              <p:nvPr/>
            </p:nvSpPr>
            <p:spPr>
              <a:xfrm>
                <a:off x="517761" y="1873697"/>
                <a:ext cx="9365784" cy="32776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1400" b="1" i="0" smtClean="0">
                          <a:solidFill>
                            <a:schemeClr val="bg1"/>
                          </a:solidFill>
                          <a:latin typeface="Cambria Math" panose="02040503050406030204" pitchFamily="18" charset="0"/>
                        </a:rPr>
                        <m:t>𝐃𝐀𝐓</m:t>
                      </m:r>
                      <m:sSub>
                        <m:sSubPr>
                          <m:ctrlPr>
                            <a:rPr lang="es-AR" sz="1400" b="1" i="1" smtClean="0">
                              <a:solidFill>
                                <a:schemeClr val="bg1"/>
                              </a:solidFill>
                              <a:latin typeface="Cambria Math" panose="02040503050406030204" pitchFamily="18" charset="0"/>
                            </a:rPr>
                          </m:ctrlPr>
                        </m:sSubPr>
                        <m:e>
                          <m:r>
                            <a:rPr lang="es-AR" sz="1400" b="1" i="0" smtClean="0">
                              <a:solidFill>
                                <a:schemeClr val="bg1"/>
                              </a:solidFill>
                              <a:latin typeface="Cambria Math" panose="02040503050406030204" pitchFamily="18" charset="0"/>
                            </a:rPr>
                            <m:t>𝐀</m:t>
                          </m:r>
                        </m:e>
                        <m:sub>
                          <m:r>
                            <a:rPr lang="es-AR" sz="1400" b="1" i="0" smtClean="0">
                              <a:solidFill>
                                <a:schemeClr val="bg1"/>
                              </a:solidFill>
                              <a:latin typeface="Cambria Math" panose="02040503050406030204" pitchFamily="18" charset="0"/>
                            </a:rPr>
                            <m:t>𝐑𝐀𝐓𝐄</m:t>
                          </m:r>
                        </m:sub>
                      </m:sSub>
                      <m:r>
                        <a:rPr lang="es-AR" sz="1400" b="1" i="0" smtClean="0">
                          <a:solidFill>
                            <a:schemeClr val="bg1"/>
                          </a:solidFill>
                          <a:latin typeface="Cambria Math" panose="02040503050406030204" pitchFamily="18" charset="0"/>
                        </a:rPr>
                        <m:t>= </m:t>
                      </m:r>
                      <m:f>
                        <m:fPr>
                          <m:ctrlPr>
                            <a:rPr lang="es-AR" sz="1400" b="1" i="1" smtClean="0">
                              <a:solidFill>
                                <a:schemeClr val="bg1"/>
                              </a:solidFill>
                              <a:latin typeface="Cambria Math" panose="02040503050406030204" pitchFamily="18" charset="0"/>
                            </a:rPr>
                          </m:ctrlPr>
                        </m:fPr>
                        <m:num>
                          <m:r>
                            <a:rPr lang="es-AR" sz="1400" b="1" i="0" smtClean="0">
                              <a:solidFill>
                                <a:schemeClr val="bg1"/>
                              </a:solidFill>
                              <a:latin typeface="Cambria Math" panose="02040503050406030204" pitchFamily="18" charset="0"/>
                            </a:rPr>
                            <m:t>𝐬𝐲𝐦𝐛𝐨</m:t>
                          </m:r>
                          <m:sSub>
                            <m:sSubPr>
                              <m:ctrlPr>
                                <a:rPr lang="es-AR" sz="1400" b="1" i="1" smtClean="0">
                                  <a:solidFill>
                                    <a:schemeClr val="bg1"/>
                                  </a:solidFill>
                                  <a:latin typeface="Cambria Math" panose="02040503050406030204" pitchFamily="18" charset="0"/>
                                </a:rPr>
                              </m:ctrlPr>
                            </m:sSubPr>
                            <m:e>
                              <m:r>
                                <a:rPr lang="es-AR" sz="1400" b="1" i="0" smtClean="0">
                                  <a:solidFill>
                                    <a:schemeClr val="bg1"/>
                                  </a:solidFill>
                                  <a:latin typeface="Cambria Math" panose="02040503050406030204" pitchFamily="18" charset="0"/>
                                </a:rPr>
                                <m:t>𝐥</m:t>
                              </m:r>
                            </m:e>
                            <m:sub>
                              <m:r>
                                <a:rPr lang="es-AR" sz="1400" b="1" i="0" smtClean="0">
                                  <a:solidFill>
                                    <a:schemeClr val="bg1"/>
                                  </a:solidFill>
                                  <a:latin typeface="Cambria Math" panose="02040503050406030204" pitchFamily="18" charset="0"/>
                                </a:rPr>
                                <m:t>𝐫𝐚𝐭𝐞</m:t>
                              </m:r>
                            </m:sub>
                          </m:sSub>
                        </m:num>
                        <m:den>
                          <m:f>
                            <m:fPr>
                              <m:ctrlPr>
                                <a:rPr lang="es-AR" sz="1400" b="1" i="1" smtClean="0">
                                  <a:solidFill>
                                    <a:schemeClr val="bg1"/>
                                  </a:solidFill>
                                  <a:latin typeface="Cambria Math" panose="02040503050406030204" pitchFamily="18" charset="0"/>
                                </a:rPr>
                              </m:ctrlPr>
                            </m:fPr>
                            <m:num>
                              <m:r>
                                <a:rPr lang="es-AR" sz="1400" b="1" i="0" smtClean="0">
                                  <a:solidFill>
                                    <a:schemeClr val="bg1"/>
                                  </a:solidFill>
                                  <a:latin typeface="Cambria Math" panose="02040503050406030204" pitchFamily="18" charset="0"/>
                                </a:rPr>
                                <m:t>𝐅𝐄𝐂𝐅𝐫𝐚𝐦𝐞</m:t>
                              </m:r>
                            </m:num>
                            <m:den>
                              <m:r>
                                <a:rPr lang="es-AR" sz="1400" b="1" i="0" smtClean="0">
                                  <a:solidFill>
                                    <a:schemeClr val="bg1"/>
                                  </a:solidFill>
                                  <a:latin typeface="Cambria Math" panose="02040503050406030204" pitchFamily="18" charset="0"/>
                                </a:rPr>
                                <m:t>𝐪</m:t>
                              </m:r>
                            </m:den>
                          </m:f>
                          <m:r>
                            <a:rPr lang="es-AR" sz="1400" b="1" i="0" smtClean="0">
                              <a:solidFill>
                                <a:schemeClr val="bg1"/>
                              </a:solidFill>
                              <a:latin typeface="Cambria Math" panose="02040503050406030204" pitchFamily="18" charset="0"/>
                            </a:rPr>
                            <m:t>+</m:t>
                          </m:r>
                          <m:r>
                            <a:rPr lang="es-AR" sz="1400" b="1" i="0" smtClean="0">
                              <a:solidFill>
                                <a:schemeClr val="bg1"/>
                              </a:solidFill>
                              <a:latin typeface="Cambria Math" panose="02040503050406030204" pitchFamily="18" charset="0"/>
                            </a:rPr>
                            <m:t>𝟗𝟎</m:t>
                          </m:r>
                          <m:r>
                            <a:rPr lang="es-AR" sz="1400" b="1" i="0" smtClean="0">
                              <a:solidFill>
                                <a:schemeClr val="bg1"/>
                              </a:solidFill>
                              <a:latin typeface="Cambria Math" panose="02040503050406030204" pitchFamily="18" charset="0"/>
                            </a:rPr>
                            <m:t>+</m:t>
                          </m:r>
                          <m:r>
                            <a:rPr lang="es-AR" sz="1400" b="1" i="0" smtClean="0">
                              <a:solidFill>
                                <a:schemeClr val="bg1"/>
                              </a:solidFill>
                              <a:latin typeface="Cambria Math" panose="02040503050406030204" pitchFamily="18" charset="0"/>
                            </a:rPr>
                            <m:t>𝐜𝐞𝐢𝐥</m:t>
                          </m:r>
                          <m:d>
                            <m:dPr>
                              <m:begChr m:val="["/>
                              <m:endChr m:val="]"/>
                              <m:ctrlPr>
                                <a:rPr lang="es-AR" sz="1400" b="1" i="1" smtClean="0">
                                  <a:solidFill>
                                    <a:schemeClr val="bg1"/>
                                  </a:solidFill>
                                  <a:latin typeface="Cambria Math" panose="02040503050406030204" pitchFamily="18" charset="0"/>
                                </a:rPr>
                              </m:ctrlPr>
                            </m:dPr>
                            <m:e>
                              <m:d>
                                <m:dPr>
                                  <m:ctrlPr>
                                    <a:rPr lang="es-AR" sz="1400" b="1" i="1" smtClean="0">
                                      <a:solidFill>
                                        <a:schemeClr val="bg1"/>
                                      </a:solidFill>
                                      <a:latin typeface="Cambria Math" panose="02040503050406030204" pitchFamily="18" charset="0"/>
                                    </a:rPr>
                                  </m:ctrlPr>
                                </m:dPr>
                                <m:e>
                                  <m:f>
                                    <m:fPr>
                                      <m:type m:val="lin"/>
                                      <m:ctrlPr>
                                        <a:rPr lang="es-AR" sz="1400" b="1" i="1" smtClean="0">
                                          <a:solidFill>
                                            <a:schemeClr val="bg1"/>
                                          </a:solidFill>
                                          <a:latin typeface="Cambria Math" panose="02040503050406030204" pitchFamily="18" charset="0"/>
                                        </a:rPr>
                                      </m:ctrlPr>
                                    </m:fPr>
                                    <m:num>
                                      <m:r>
                                        <a:rPr lang="es-AR" sz="1400" b="1" i="0" smtClean="0">
                                          <a:solidFill>
                                            <a:schemeClr val="bg1"/>
                                          </a:solidFill>
                                          <a:latin typeface="Cambria Math" panose="02040503050406030204" pitchFamily="18" charset="0"/>
                                        </a:rPr>
                                        <m:t>𝐅𝐄𝐂𝐅𝐫𝐚𝐦𝐞</m:t>
                                      </m:r>
                                    </m:num>
                                    <m:den>
                                      <m:f>
                                        <m:fPr>
                                          <m:type m:val="lin"/>
                                          <m:ctrlPr>
                                            <a:rPr lang="es-AR" sz="1400" b="1" i="1" smtClean="0">
                                              <a:solidFill>
                                                <a:schemeClr val="bg1"/>
                                              </a:solidFill>
                                              <a:latin typeface="Cambria Math" panose="02040503050406030204" pitchFamily="18" charset="0"/>
                                            </a:rPr>
                                          </m:ctrlPr>
                                        </m:fPr>
                                        <m:num>
                                          <m:r>
                                            <a:rPr lang="es-AR" sz="1400" b="1" i="0" smtClean="0">
                                              <a:solidFill>
                                                <a:schemeClr val="bg1"/>
                                              </a:solidFill>
                                              <a:latin typeface="Cambria Math" panose="02040503050406030204" pitchFamily="18" charset="0"/>
                                            </a:rPr>
                                            <m:t>𝐪</m:t>
                                          </m:r>
                                        </m:num>
                                        <m:den>
                                          <m:f>
                                            <m:fPr>
                                              <m:type m:val="lin"/>
                                              <m:ctrlPr>
                                                <a:rPr lang="es-AR" sz="1400" b="1" i="1" smtClean="0">
                                                  <a:solidFill>
                                                    <a:schemeClr val="bg1"/>
                                                  </a:solidFill>
                                                  <a:latin typeface="Cambria Math" panose="02040503050406030204" pitchFamily="18" charset="0"/>
                                                </a:rPr>
                                              </m:ctrlPr>
                                            </m:fPr>
                                            <m:num>
                                              <m:r>
                                                <a:rPr lang="es-AR" sz="1400" b="1" i="0" smtClean="0">
                                                  <a:solidFill>
                                                    <a:schemeClr val="bg1"/>
                                                  </a:solidFill>
                                                  <a:latin typeface="Cambria Math" panose="02040503050406030204" pitchFamily="18" charset="0"/>
                                                </a:rPr>
                                                <m:t>𝟗𝟎</m:t>
                                              </m:r>
                                            </m:num>
                                            <m:den>
                                              <m:r>
                                                <a:rPr lang="es-AR" sz="1400" b="1" i="0" smtClean="0">
                                                  <a:solidFill>
                                                    <a:schemeClr val="bg1"/>
                                                  </a:solidFill>
                                                  <a:latin typeface="Cambria Math" panose="02040503050406030204" pitchFamily="18" charset="0"/>
                                                </a:rPr>
                                                <m:t>𝟏𝟔</m:t>
                                              </m:r>
                                            </m:den>
                                          </m:f>
                                        </m:den>
                                      </m:f>
                                    </m:den>
                                  </m:f>
                                  <m:r>
                                    <a:rPr lang="es-AR" sz="1400" b="1" i="0" smtClean="0">
                                      <a:solidFill>
                                        <a:schemeClr val="bg1"/>
                                      </a:solidFill>
                                      <a:latin typeface="Cambria Math" panose="02040503050406030204" pitchFamily="18" charset="0"/>
                                    </a:rPr>
                                    <m:t>−</m:t>
                                  </m:r>
                                  <m:r>
                                    <a:rPr lang="es-AR" sz="1400" b="1" i="0" smtClean="0">
                                      <a:solidFill>
                                        <a:schemeClr val="bg1"/>
                                      </a:solidFill>
                                      <a:latin typeface="Cambria Math" panose="02040503050406030204" pitchFamily="18" charset="0"/>
                                    </a:rPr>
                                    <m:t>𝟏</m:t>
                                  </m:r>
                                </m:e>
                              </m:d>
                            </m:e>
                          </m:d>
                          <m:r>
                            <a:rPr lang="es-AR" sz="1400" b="1" i="0" smtClean="0">
                              <a:solidFill>
                                <a:schemeClr val="bg1"/>
                              </a:solidFill>
                              <a:latin typeface="Cambria Math" panose="02040503050406030204" pitchFamily="18" charset="0"/>
                              <a:ea typeface="Cambria Math" panose="02040503050406030204" pitchFamily="18" charset="0"/>
                            </a:rPr>
                            <m:t>∙</m:t>
                          </m:r>
                          <m:r>
                            <a:rPr lang="es-AR" sz="1400" b="1" i="0" smtClean="0">
                              <a:solidFill>
                                <a:schemeClr val="bg1"/>
                              </a:solidFill>
                              <a:latin typeface="Cambria Math" panose="02040503050406030204" pitchFamily="18" charset="0"/>
                              <a:ea typeface="Cambria Math" panose="02040503050406030204" pitchFamily="18" charset="0"/>
                            </a:rPr>
                            <m:t>𝟑𝟔</m:t>
                          </m:r>
                          <m:r>
                            <a:rPr lang="es-AR" sz="1400" b="1" i="0" smtClean="0">
                              <a:solidFill>
                                <a:schemeClr val="bg1"/>
                              </a:solidFill>
                              <a:latin typeface="Cambria Math" panose="02040503050406030204" pitchFamily="18" charset="0"/>
                              <a:ea typeface="Cambria Math" panose="02040503050406030204" pitchFamily="18" charset="0"/>
                            </a:rPr>
                            <m:t>∙</m:t>
                          </m:r>
                          <m:d>
                            <m:dPr>
                              <m:begChr m:val="["/>
                              <m:endChr m:val="]"/>
                              <m:ctrlPr>
                                <a:rPr lang="es-AR" sz="1400" b="1" i="1" smtClean="0">
                                  <a:solidFill>
                                    <a:schemeClr val="bg1"/>
                                  </a:solidFill>
                                  <a:latin typeface="Cambria Math" panose="02040503050406030204" pitchFamily="18" charset="0"/>
                                  <a:ea typeface="Cambria Math" panose="02040503050406030204" pitchFamily="18" charset="0"/>
                                </a:rPr>
                              </m:ctrlPr>
                            </m:dPr>
                            <m:e>
                              <m:r>
                                <a:rPr lang="es-AR" sz="1400" b="1" i="0" smtClean="0">
                                  <a:solidFill>
                                    <a:schemeClr val="bg1"/>
                                  </a:solidFill>
                                  <a:latin typeface="Cambria Math" panose="02040503050406030204" pitchFamily="18" charset="0"/>
                                  <a:ea typeface="Cambria Math" panose="02040503050406030204" pitchFamily="18" charset="0"/>
                                </a:rPr>
                                <m:t>𝐅𝐄𝐂𝐅𝐫𝐚𝐦𝐞</m:t>
                              </m:r>
                              <m:r>
                                <a:rPr lang="es-AR" sz="1400" b="1" i="0" smtClean="0">
                                  <a:solidFill>
                                    <a:schemeClr val="bg1"/>
                                  </a:solidFill>
                                  <a:latin typeface="Cambria Math" panose="02040503050406030204" pitchFamily="18" charset="0"/>
                                  <a:ea typeface="Cambria Math" panose="02040503050406030204" pitchFamily="18" charset="0"/>
                                </a:rPr>
                                <m:t>∙</m:t>
                              </m:r>
                              <m:r>
                                <a:rPr lang="es-AR" sz="1400" b="1" i="0" smtClean="0">
                                  <a:solidFill>
                                    <a:schemeClr val="bg1"/>
                                  </a:solidFill>
                                  <a:latin typeface="Cambria Math" panose="02040503050406030204" pitchFamily="18" charset="0"/>
                                  <a:ea typeface="Cambria Math" panose="02040503050406030204" pitchFamily="18" charset="0"/>
                                </a:rPr>
                                <m:t>𝐜𝐨𝐝</m:t>
                              </m:r>
                              <m:sSub>
                                <m:sSubPr>
                                  <m:ctrlPr>
                                    <a:rPr lang="es-AR" sz="1400" b="1" i="1" smtClean="0">
                                      <a:solidFill>
                                        <a:schemeClr val="bg1"/>
                                      </a:solidFill>
                                      <a:latin typeface="Cambria Math" panose="02040503050406030204" pitchFamily="18" charset="0"/>
                                      <a:ea typeface="Cambria Math" panose="02040503050406030204" pitchFamily="18" charset="0"/>
                                    </a:rPr>
                                  </m:ctrlPr>
                                </m:sSubPr>
                                <m:e>
                                  <m:r>
                                    <a:rPr lang="es-AR" sz="1400" b="1" i="0" smtClean="0">
                                      <a:solidFill>
                                        <a:schemeClr val="bg1"/>
                                      </a:solidFill>
                                      <a:latin typeface="Cambria Math" panose="02040503050406030204" pitchFamily="18" charset="0"/>
                                      <a:ea typeface="Cambria Math" panose="02040503050406030204" pitchFamily="18" charset="0"/>
                                    </a:rPr>
                                    <m:t>𝐞</m:t>
                                  </m:r>
                                </m:e>
                                <m:sub>
                                  <m:r>
                                    <a:rPr lang="es-AR" sz="1400" b="1" i="0" smtClean="0">
                                      <a:solidFill>
                                        <a:schemeClr val="bg1"/>
                                      </a:solidFill>
                                      <a:latin typeface="Cambria Math" panose="02040503050406030204" pitchFamily="18" charset="0"/>
                                      <a:ea typeface="Cambria Math" panose="02040503050406030204" pitchFamily="18" charset="0"/>
                                    </a:rPr>
                                    <m:t>𝐫𝐚𝐭𝐞</m:t>
                                  </m:r>
                                </m:sub>
                              </m:sSub>
                              <m:r>
                                <a:rPr lang="es-AR" sz="1400" b="1" i="0" smtClean="0">
                                  <a:solidFill>
                                    <a:schemeClr val="bg1"/>
                                  </a:solidFill>
                                  <a:latin typeface="Cambria Math" panose="02040503050406030204" pitchFamily="18" charset="0"/>
                                  <a:ea typeface="Cambria Math" panose="02040503050406030204" pitchFamily="18" charset="0"/>
                                </a:rPr>
                                <m:t>−</m:t>
                              </m:r>
                              <m:d>
                                <m:dPr>
                                  <m:ctrlPr>
                                    <a:rPr lang="es-AR" sz="1400" b="1" i="1" smtClean="0">
                                      <a:solidFill>
                                        <a:schemeClr val="bg1"/>
                                      </a:solidFill>
                                      <a:latin typeface="Cambria Math" panose="02040503050406030204" pitchFamily="18" charset="0"/>
                                      <a:ea typeface="Cambria Math" panose="02040503050406030204" pitchFamily="18" charset="0"/>
                                    </a:rPr>
                                  </m:ctrlPr>
                                </m:dPr>
                                <m:e>
                                  <m:r>
                                    <a:rPr lang="es-AR" sz="1400" b="1" i="0" smtClean="0">
                                      <a:solidFill>
                                        <a:schemeClr val="bg1"/>
                                      </a:solidFill>
                                      <a:latin typeface="Cambria Math" panose="02040503050406030204" pitchFamily="18" charset="0"/>
                                      <a:ea typeface="Cambria Math" panose="02040503050406030204" pitchFamily="18" charset="0"/>
                                    </a:rPr>
                                    <m:t>𝟏𝟔</m:t>
                                  </m:r>
                                  <m:r>
                                    <a:rPr lang="es-AR" sz="1400" b="1" i="0" smtClean="0">
                                      <a:solidFill>
                                        <a:schemeClr val="bg1"/>
                                      </a:solidFill>
                                      <a:latin typeface="Cambria Math" panose="02040503050406030204" pitchFamily="18" charset="0"/>
                                      <a:ea typeface="Cambria Math" panose="02040503050406030204" pitchFamily="18" charset="0"/>
                                    </a:rPr>
                                    <m:t>∙</m:t>
                                  </m:r>
                                  <m:sSub>
                                    <m:sSubPr>
                                      <m:ctrlPr>
                                        <a:rPr lang="es-AR" sz="1400" b="1" i="1" smtClean="0">
                                          <a:solidFill>
                                            <a:schemeClr val="bg1"/>
                                          </a:solidFill>
                                          <a:latin typeface="Cambria Math" panose="02040503050406030204" pitchFamily="18" charset="0"/>
                                          <a:ea typeface="Cambria Math" panose="02040503050406030204" pitchFamily="18" charset="0"/>
                                        </a:rPr>
                                      </m:ctrlPr>
                                    </m:sSubPr>
                                    <m:e>
                                      <m:r>
                                        <a:rPr lang="es-AR" sz="1400" b="1" i="0" smtClean="0">
                                          <a:solidFill>
                                            <a:schemeClr val="bg1"/>
                                          </a:solidFill>
                                          <a:latin typeface="Cambria Math" panose="02040503050406030204" pitchFamily="18" charset="0"/>
                                          <a:ea typeface="Cambria Math" panose="02040503050406030204" pitchFamily="18" charset="0"/>
                                        </a:rPr>
                                        <m:t>𝐭</m:t>
                                      </m:r>
                                    </m:e>
                                    <m:sub>
                                      <m:r>
                                        <a:rPr lang="es-AR" sz="1400" b="1" i="0" smtClean="0">
                                          <a:solidFill>
                                            <a:schemeClr val="bg1"/>
                                          </a:solidFill>
                                          <a:latin typeface="Cambria Math" panose="02040503050406030204" pitchFamily="18" charset="0"/>
                                          <a:ea typeface="Cambria Math" panose="02040503050406030204" pitchFamily="18" charset="0"/>
                                        </a:rPr>
                                        <m:t>𝐁𝐂𝐇</m:t>
                                      </m:r>
                                    </m:sub>
                                  </m:sSub>
                                </m:e>
                              </m:d>
                              <m:r>
                                <a:rPr lang="es-AR" sz="1400" b="1" i="0" smtClean="0">
                                  <a:solidFill>
                                    <a:schemeClr val="bg1"/>
                                  </a:solidFill>
                                  <a:latin typeface="Cambria Math" panose="02040503050406030204" pitchFamily="18" charset="0"/>
                                  <a:ea typeface="Cambria Math" panose="02040503050406030204" pitchFamily="18" charset="0"/>
                                </a:rPr>
                                <m:t>−</m:t>
                              </m:r>
                              <m:r>
                                <a:rPr lang="es-AR" sz="1400" b="1" i="0" smtClean="0">
                                  <a:solidFill>
                                    <a:schemeClr val="bg1"/>
                                  </a:solidFill>
                                  <a:latin typeface="Cambria Math" panose="02040503050406030204" pitchFamily="18" charset="0"/>
                                  <a:ea typeface="Cambria Math" panose="02040503050406030204" pitchFamily="18" charset="0"/>
                                </a:rPr>
                                <m:t>𝟖𝟎</m:t>
                              </m:r>
                            </m:e>
                          </m:d>
                        </m:den>
                      </m:f>
                    </m:oMath>
                  </m:oMathPara>
                </a14:m>
                <a:endParaRPr lang="es-AR" sz="2000" b="1" dirty="0">
                  <a:solidFill>
                    <a:schemeClr val="bg1"/>
                  </a:solidFill>
                  <a:latin typeface="Arial Black" panose="020B0A04020102020204" pitchFamily="34" charset="0"/>
                </a:endParaRPr>
              </a:p>
              <a:p>
                <a:endParaRPr lang="es-AR" sz="2000" b="1" dirty="0">
                  <a:solidFill>
                    <a:schemeClr val="bg1"/>
                  </a:solidFill>
                  <a:latin typeface="Arial Black" panose="020B0A04020102020204" pitchFamily="34" charset="0"/>
                </a:endParaRPr>
              </a:p>
              <a:p>
                <a:endParaRPr lang="es-AR" sz="2000" b="1" dirty="0">
                  <a:solidFill>
                    <a:schemeClr val="bg1"/>
                  </a:solidFill>
                  <a:latin typeface="Arial Black" panose="020B0A04020102020204" pitchFamily="34" charset="0"/>
                </a:endParaRPr>
              </a:p>
              <a:p>
                <a:r>
                  <a:rPr lang="es-AR" sz="1600" b="1" dirty="0">
                    <a:solidFill>
                      <a:schemeClr val="bg1"/>
                    </a:solidFill>
                  </a:rPr>
                  <a:t>   </a:t>
                </a:r>
              </a:p>
              <a:p>
                <a:r>
                  <a:rPr lang="es-AR" sz="1600" dirty="0">
                    <a:solidFill>
                      <a:schemeClr val="bg1"/>
                    </a:solidFill>
                  </a:rPr>
                  <a:t>    </a:t>
                </a:r>
                <a14:m>
                  <m:oMath xmlns:m="http://schemas.openxmlformats.org/officeDocument/2006/math">
                    <m:r>
                      <m:rPr>
                        <m:sty m:val="p"/>
                      </m:rPr>
                      <a:rPr lang="es-AR" sz="1600" b="0" i="0" smtClean="0">
                        <a:solidFill>
                          <a:schemeClr val="bg1"/>
                        </a:solidFill>
                        <a:latin typeface="Cambria Math" panose="02040503050406030204" pitchFamily="18" charset="0"/>
                      </a:rPr>
                      <m:t>FECFrame</m:t>
                    </m:r>
                    <m:r>
                      <a:rPr lang="es-AR" sz="1600" b="0" i="0" smtClean="0">
                        <a:solidFill>
                          <a:schemeClr val="bg1"/>
                        </a:solidFill>
                        <a:latin typeface="Cambria Math" panose="02040503050406030204" pitchFamily="18" charset="0"/>
                      </a:rPr>
                      <m:t>=64 800 </m:t>
                    </m:r>
                    <m:r>
                      <m:rPr>
                        <m:sty m:val="p"/>
                      </m:rPr>
                      <a:rPr lang="es-AR" sz="1600" b="0" i="0" smtClean="0">
                        <a:solidFill>
                          <a:schemeClr val="bg1"/>
                        </a:solidFill>
                        <a:latin typeface="Cambria Math" panose="02040503050406030204" pitchFamily="18" charset="0"/>
                      </a:rPr>
                      <m:t>o</m:t>
                    </m:r>
                    <m:r>
                      <a:rPr lang="es-AR" sz="1600" b="0" i="0" smtClean="0">
                        <a:solidFill>
                          <a:schemeClr val="bg1"/>
                        </a:solidFill>
                        <a:latin typeface="Cambria Math" panose="02040503050406030204" pitchFamily="18" charset="0"/>
                      </a:rPr>
                      <m:t> 16 200 </m:t>
                    </m:r>
                    <m:r>
                      <m:rPr>
                        <m:sty m:val="p"/>
                      </m:rPr>
                      <a:rPr lang="es-AR" sz="1600" b="0" i="0" smtClean="0">
                        <a:solidFill>
                          <a:schemeClr val="bg1"/>
                        </a:solidFill>
                        <a:latin typeface="Cambria Math" panose="02040503050406030204" pitchFamily="18" charset="0"/>
                      </a:rPr>
                      <m:t>bits</m:t>
                    </m:r>
                  </m:oMath>
                </a14:m>
                <a:endParaRPr lang="es-AR" sz="1600" i="0" dirty="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q</m:t>
                      </m:r>
                      <m:r>
                        <a:rPr lang="es-AR" sz="1600" b="0" i="0" smtClean="0">
                          <a:solidFill>
                            <a:schemeClr val="bg1"/>
                          </a:solidFill>
                          <a:latin typeface="Cambria Math" panose="02040503050406030204" pitchFamily="18" charset="0"/>
                        </a:rPr>
                        <m:t>=2, 3, 4, 5 </m:t>
                      </m:r>
                      <m:f>
                        <m:fPr>
                          <m:type m:val="skw"/>
                          <m:ctrlPr>
                            <a:rPr lang="es-AR" sz="1600" i="1" smtClean="0">
                              <a:solidFill>
                                <a:schemeClr val="bg1"/>
                              </a:solidFill>
                              <a:latin typeface="Cambria Math" panose="02040503050406030204" pitchFamily="18" charset="0"/>
                            </a:rPr>
                          </m:ctrlPr>
                        </m:fPr>
                        <m:num>
                          <m:r>
                            <a:rPr lang="es-AR" sz="1600" b="0" i="1" smtClean="0">
                              <a:solidFill>
                                <a:schemeClr val="bg1"/>
                              </a:solidFill>
                              <a:latin typeface="Cambria Math" panose="02040503050406030204" pitchFamily="18" charset="0"/>
                            </a:rPr>
                            <m:t>𝑏𝑖𝑡𝑠</m:t>
                          </m:r>
                        </m:num>
                        <m:den>
                          <m:r>
                            <a:rPr lang="es-AR" sz="1600" b="0" i="1" smtClean="0">
                              <a:solidFill>
                                <a:schemeClr val="bg1"/>
                              </a:solidFill>
                              <a:latin typeface="Cambria Math" panose="02040503050406030204" pitchFamily="18" charset="0"/>
                            </a:rPr>
                            <m:t>𝑠</m:t>
                          </m:r>
                          <m:r>
                            <a:rPr lang="es-AR" sz="1600" b="0" i="1" smtClean="0">
                              <a:solidFill>
                                <a:schemeClr val="bg1"/>
                              </a:solidFill>
                              <a:latin typeface="Cambria Math" panose="02040503050406030204" pitchFamily="18" charset="0"/>
                            </a:rPr>
                            <m:t>í</m:t>
                          </m:r>
                          <m:r>
                            <a:rPr lang="es-AR" sz="1600" b="0" i="1" smtClean="0">
                              <a:solidFill>
                                <a:schemeClr val="bg1"/>
                              </a:solidFill>
                              <a:latin typeface="Cambria Math" panose="02040503050406030204" pitchFamily="18" charset="0"/>
                            </a:rPr>
                            <m:t>𝑚𝑏𝑜𝑙𝑜</m:t>
                          </m:r>
                        </m:den>
                      </m:f>
                      <m:r>
                        <a:rPr lang="es-AR" sz="1600" b="0" i="1" smtClean="0">
                          <a:solidFill>
                            <a:schemeClr val="bg1"/>
                          </a:solidFill>
                          <a:latin typeface="Cambria Math" panose="02040503050406030204" pitchFamily="18" charset="0"/>
                        </a:rPr>
                        <m:t>  (</m:t>
                      </m:r>
                      <m:r>
                        <a:rPr lang="es-AR" sz="1600" b="0" i="1" smtClean="0">
                          <a:solidFill>
                            <a:schemeClr val="bg1"/>
                          </a:solidFill>
                          <a:latin typeface="Cambria Math" panose="02040503050406030204" pitchFamily="18" charset="0"/>
                        </a:rPr>
                        <m:t>𝑄𝑃𝑆𝐾</m:t>
                      </m:r>
                      <m:r>
                        <a:rPr lang="es-AR" sz="1600" b="0" i="1" smtClean="0">
                          <a:solidFill>
                            <a:schemeClr val="bg1"/>
                          </a:solidFill>
                          <a:latin typeface="Cambria Math" panose="02040503050406030204" pitchFamily="18" charset="0"/>
                        </a:rPr>
                        <m:t>, 8</m:t>
                      </m:r>
                      <m:r>
                        <a:rPr lang="es-AR" sz="1600" b="0" i="1" smtClean="0">
                          <a:solidFill>
                            <a:schemeClr val="bg1"/>
                          </a:solidFill>
                          <a:latin typeface="Cambria Math" panose="02040503050406030204" pitchFamily="18" charset="0"/>
                        </a:rPr>
                        <m:t>𝑃𝑆𝐾</m:t>
                      </m:r>
                      <m:r>
                        <a:rPr lang="es-AR" sz="1600" b="0" i="1" smtClean="0">
                          <a:solidFill>
                            <a:schemeClr val="bg1"/>
                          </a:solidFill>
                          <a:latin typeface="Cambria Math" panose="02040503050406030204" pitchFamily="18" charset="0"/>
                        </a:rPr>
                        <m:t>, 16</m:t>
                      </m:r>
                      <m:r>
                        <a:rPr lang="es-AR" sz="1600" b="0" i="1" smtClean="0">
                          <a:solidFill>
                            <a:schemeClr val="bg1"/>
                          </a:solidFill>
                          <a:latin typeface="Cambria Math" panose="02040503050406030204" pitchFamily="18" charset="0"/>
                        </a:rPr>
                        <m:t>𝐴𝑃𝑆𝐾</m:t>
                      </m:r>
                      <m:r>
                        <a:rPr lang="es-AR" sz="1600" b="0" i="1" smtClean="0">
                          <a:solidFill>
                            <a:schemeClr val="bg1"/>
                          </a:solidFill>
                          <a:latin typeface="Cambria Math" panose="02040503050406030204" pitchFamily="18" charset="0"/>
                        </a:rPr>
                        <m:t>, 32</m:t>
                      </m:r>
                      <m:r>
                        <a:rPr lang="es-AR" sz="1600" b="0" i="1" smtClean="0">
                          <a:solidFill>
                            <a:schemeClr val="bg1"/>
                          </a:solidFill>
                          <a:latin typeface="Cambria Math" panose="02040503050406030204" pitchFamily="18" charset="0"/>
                        </a:rPr>
                        <m:t>𝐴𝑃𝑆𝐾</m:t>
                      </m:r>
                      <m:r>
                        <a:rPr lang="es-AR" sz="1600" b="0" i="1" smtClean="0">
                          <a:solidFill>
                            <a:schemeClr val="bg1"/>
                          </a:solidFill>
                          <a:latin typeface="Cambria Math" panose="02040503050406030204" pitchFamily="18" charset="0"/>
                        </a:rPr>
                        <m:t>)</m:t>
                      </m:r>
                    </m:oMath>
                  </m:oMathPara>
                </a14:m>
                <a:endParaRPr lang="es-AR" sz="1600" dirty="0">
                  <a:solidFill>
                    <a:schemeClr val="bg1"/>
                  </a:solidFill>
                </a:endParaRPr>
              </a:p>
              <a:p>
                <a:pPr/>
                <a14:m>
                  <m:oMathPara xmlns:m="http://schemas.openxmlformats.org/officeDocument/2006/math">
                    <m:oMathParaPr>
                      <m:jc m:val="left"/>
                    </m:oMathParaPr>
                    <m:oMath xmlns:m="http://schemas.openxmlformats.org/officeDocument/2006/math">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ceil</m:t>
                      </m:r>
                      <m:d>
                        <m:dPr>
                          <m:ctrlPr>
                            <a:rPr lang="es-AR" sz="1600" i="1" smtClean="0">
                              <a:solidFill>
                                <a:schemeClr val="bg1"/>
                              </a:solidFill>
                              <a:latin typeface="Cambria Math" panose="02040503050406030204" pitchFamily="18" charset="0"/>
                            </a:rPr>
                          </m:ctrlPr>
                        </m:dPr>
                        <m:e>
                          <m:r>
                            <m:rPr>
                              <m:sty m:val="p"/>
                            </m:rPr>
                            <a:rPr lang="es-AR" sz="1600" b="0" i="0" smtClean="0">
                              <a:solidFill>
                                <a:schemeClr val="bg1"/>
                              </a:solidFill>
                              <a:latin typeface="Cambria Math" panose="02040503050406030204" pitchFamily="18" charset="0"/>
                            </a:rPr>
                            <m:t>A</m:t>
                          </m:r>
                        </m:e>
                      </m:d>
                      <m:r>
                        <a:rPr lang="es-AR" sz="1600" b="0" i="0" smtClean="0">
                          <a:solidFill>
                            <a:schemeClr val="bg1"/>
                          </a:solidFill>
                          <a:latin typeface="Cambria Math" panose="02040503050406030204" pitchFamily="18" charset="0"/>
                        </a:rPr>
                        <m:t>:</m:t>
                      </m:r>
                      <m:r>
                        <m:rPr>
                          <m:sty m:val="p"/>
                        </m:rPr>
                        <a:rPr lang="es-AR" sz="1600" b="0" i="0" smtClean="0">
                          <a:solidFill>
                            <a:schemeClr val="bg1"/>
                          </a:solidFill>
                          <a:latin typeface="Cambria Math" panose="02040503050406030204" pitchFamily="18" charset="0"/>
                        </a:rPr>
                        <m:t>redondea</m:t>
                      </m:r>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al</m:t>
                      </m:r>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entero</m:t>
                      </m:r>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pr</m:t>
                      </m:r>
                      <m:r>
                        <a:rPr lang="es-AR" sz="1600" b="0" i="0" smtClean="0">
                          <a:solidFill>
                            <a:schemeClr val="bg1"/>
                          </a:solidFill>
                          <a:latin typeface="Cambria Math" panose="02040503050406030204" pitchFamily="18" charset="0"/>
                        </a:rPr>
                        <m:t>ó</m:t>
                      </m:r>
                      <m:r>
                        <m:rPr>
                          <m:sty m:val="p"/>
                        </m:rPr>
                        <a:rPr lang="es-AR" sz="1600" b="0" i="0" smtClean="0">
                          <a:solidFill>
                            <a:schemeClr val="bg1"/>
                          </a:solidFill>
                          <a:latin typeface="Cambria Math" panose="02040503050406030204" pitchFamily="18" charset="0"/>
                        </a:rPr>
                        <m:t>ximo</m:t>
                      </m:r>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mayor</m:t>
                      </m:r>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que</m:t>
                      </m:r>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o</m:t>
                      </m:r>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igual</m:t>
                      </m:r>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a</m:t>
                      </m:r>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A</m:t>
                      </m:r>
                    </m:oMath>
                  </m:oMathPara>
                </a14:m>
                <a:endParaRPr lang="es-AR" sz="2000" dirty="0">
                  <a:solidFill>
                    <a:schemeClr val="bg1"/>
                  </a:solidFill>
                </a:endParaRPr>
              </a:p>
              <a:p>
                <a:pPr/>
                <a14:m>
                  <m:oMathPara xmlns:m="http://schemas.openxmlformats.org/officeDocument/2006/math">
                    <m:oMathParaPr>
                      <m:jc m:val="left"/>
                    </m:oMathParaPr>
                    <m:oMath xmlns:m="http://schemas.openxmlformats.org/officeDocument/2006/math">
                      <m:r>
                        <a:rPr lang="es-AR" sz="1600" b="0" i="0" smtClean="0">
                          <a:solidFill>
                            <a:schemeClr val="bg1"/>
                          </a:solidFill>
                          <a:latin typeface="Cambria Math" panose="02040503050406030204" pitchFamily="18" charset="0"/>
                        </a:rPr>
                        <m:t>    </m:t>
                      </m:r>
                      <m:r>
                        <m:rPr>
                          <m:sty m:val="p"/>
                        </m:rPr>
                        <a:rPr lang="es-AR" sz="1600" b="0" i="0" smtClean="0">
                          <a:solidFill>
                            <a:schemeClr val="bg1"/>
                          </a:solidFill>
                          <a:latin typeface="Cambria Math" panose="02040503050406030204" pitchFamily="18" charset="0"/>
                        </a:rPr>
                        <m:t>cod</m:t>
                      </m:r>
                      <m:sSub>
                        <m:sSubPr>
                          <m:ctrlPr>
                            <a:rPr lang="es-AR" sz="1600" i="1" smtClean="0">
                              <a:solidFill>
                                <a:schemeClr val="bg1"/>
                              </a:solidFill>
                              <a:latin typeface="Cambria Math" panose="02040503050406030204" pitchFamily="18" charset="0"/>
                            </a:rPr>
                          </m:ctrlPr>
                        </m:sSubPr>
                        <m:e>
                          <m:r>
                            <m:rPr>
                              <m:sty m:val="p"/>
                            </m:rPr>
                            <a:rPr lang="es-AR" sz="1600" b="0" i="0" smtClean="0">
                              <a:solidFill>
                                <a:schemeClr val="bg1"/>
                              </a:solidFill>
                              <a:latin typeface="Cambria Math" panose="02040503050406030204" pitchFamily="18" charset="0"/>
                            </a:rPr>
                            <m:t>e</m:t>
                          </m:r>
                        </m:e>
                        <m:sub>
                          <m:r>
                            <m:rPr>
                              <m:sty m:val="p"/>
                            </m:rPr>
                            <a:rPr lang="es-AR" sz="1600" b="0" i="0" smtClean="0">
                              <a:solidFill>
                                <a:schemeClr val="bg1"/>
                              </a:solidFill>
                              <a:latin typeface="Cambria Math" panose="02040503050406030204" pitchFamily="18" charset="0"/>
                            </a:rPr>
                            <m:t>rate</m:t>
                          </m:r>
                        </m:sub>
                      </m:sSub>
                      <m:r>
                        <a:rPr lang="es-AR" sz="1600" b="0" i="0" smtClean="0">
                          <a:solidFill>
                            <a:schemeClr val="bg1"/>
                          </a:solidFill>
                          <a:latin typeface="Cambria Math" panose="02040503050406030204" pitchFamily="18" charset="0"/>
                        </a:rPr>
                        <m:t>=</m:t>
                      </m:r>
                      <m:f>
                        <m:fPr>
                          <m:type m:val="skw"/>
                          <m:ctrlPr>
                            <a:rPr lang="es-AR" sz="1600" i="1" smtClean="0">
                              <a:solidFill>
                                <a:schemeClr val="bg1"/>
                              </a:solidFill>
                              <a:latin typeface="Cambria Math" panose="02040503050406030204" pitchFamily="18" charset="0"/>
                            </a:rPr>
                          </m:ctrlPr>
                        </m:fPr>
                        <m:num>
                          <m:r>
                            <a:rPr lang="es-AR" sz="1600" b="0" i="1" smtClean="0">
                              <a:solidFill>
                                <a:schemeClr val="bg1"/>
                              </a:solidFill>
                              <a:latin typeface="Cambria Math" panose="02040503050406030204" pitchFamily="18" charset="0"/>
                            </a:rPr>
                            <m:t>1</m:t>
                          </m:r>
                        </m:num>
                        <m:den>
                          <m:r>
                            <a:rPr lang="es-AR" sz="1600" b="0" i="1" smtClean="0">
                              <a:solidFill>
                                <a:schemeClr val="bg1"/>
                              </a:solidFill>
                              <a:latin typeface="Cambria Math" panose="02040503050406030204" pitchFamily="18" charset="0"/>
                            </a:rPr>
                            <m:t>4</m:t>
                          </m:r>
                        </m:den>
                      </m:f>
                      <m:r>
                        <a:rPr lang="es-AR" sz="1600" b="0" i="1" smtClean="0">
                          <a:solidFill>
                            <a:schemeClr val="bg1"/>
                          </a:solidFill>
                          <a:latin typeface="Cambria Math" panose="02040503050406030204" pitchFamily="18" charset="0"/>
                        </a:rPr>
                        <m:t>…</m:t>
                      </m:r>
                      <m:f>
                        <m:fPr>
                          <m:type m:val="skw"/>
                          <m:ctrlPr>
                            <a:rPr lang="es-AR" sz="1600" i="1" smtClean="0">
                              <a:solidFill>
                                <a:schemeClr val="bg1"/>
                              </a:solidFill>
                              <a:latin typeface="Cambria Math" panose="02040503050406030204" pitchFamily="18" charset="0"/>
                            </a:rPr>
                          </m:ctrlPr>
                        </m:fPr>
                        <m:num>
                          <m:r>
                            <a:rPr lang="es-AR" sz="1600" b="0" i="1" smtClean="0">
                              <a:solidFill>
                                <a:schemeClr val="bg1"/>
                              </a:solidFill>
                              <a:latin typeface="Cambria Math" panose="02040503050406030204" pitchFamily="18" charset="0"/>
                            </a:rPr>
                            <m:t>9</m:t>
                          </m:r>
                        </m:num>
                        <m:den>
                          <m:r>
                            <a:rPr lang="es-AR" sz="1600" b="0" i="1" smtClean="0">
                              <a:solidFill>
                                <a:schemeClr val="bg1"/>
                              </a:solidFill>
                              <a:latin typeface="Cambria Math" panose="02040503050406030204" pitchFamily="18" charset="0"/>
                            </a:rPr>
                            <m:t>10</m:t>
                          </m:r>
                        </m:den>
                      </m:f>
                    </m:oMath>
                  </m:oMathPara>
                </a14:m>
                <a:endParaRPr lang="es-AR" sz="2000" dirty="0">
                  <a:solidFill>
                    <a:schemeClr val="bg1"/>
                  </a:solidFill>
                </a:endParaRPr>
              </a:p>
              <a:p>
                <a:pPr/>
                <a14:m>
                  <m:oMathPara xmlns:m="http://schemas.openxmlformats.org/officeDocument/2006/math">
                    <m:oMathParaPr>
                      <m:jc m:val="left"/>
                    </m:oMathParaPr>
                    <m:oMath xmlns:m="http://schemas.openxmlformats.org/officeDocument/2006/math">
                      <m:r>
                        <a:rPr lang="es-AR" sz="1600" b="0" i="0" smtClean="0">
                          <a:solidFill>
                            <a:schemeClr val="bg1"/>
                          </a:solidFill>
                          <a:latin typeface="Cambria Math" panose="02040503050406030204" pitchFamily="18" charset="0"/>
                        </a:rPr>
                        <m:t>    </m:t>
                      </m:r>
                      <m:sSub>
                        <m:sSubPr>
                          <m:ctrlPr>
                            <a:rPr lang="es-AR" sz="1600" i="1" smtClean="0">
                              <a:solidFill>
                                <a:schemeClr val="bg1"/>
                              </a:solidFill>
                              <a:latin typeface="Cambria Math" panose="02040503050406030204" pitchFamily="18" charset="0"/>
                            </a:rPr>
                          </m:ctrlPr>
                        </m:sSubPr>
                        <m:e>
                          <m:r>
                            <m:rPr>
                              <m:sty m:val="p"/>
                            </m:rPr>
                            <a:rPr lang="es-AR" sz="1600" b="0" i="0" smtClean="0">
                              <a:solidFill>
                                <a:schemeClr val="bg1"/>
                              </a:solidFill>
                              <a:latin typeface="Cambria Math" panose="02040503050406030204" pitchFamily="18" charset="0"/>
                            </a:rPr>
                            <m:t>t</m:t>
                          </m:r>
                        </m:e>
                        <m:sub>
                          <m:r>
                            <m:rPr>
                              <m:sty m:val="p"/>
                            </m:rPr>
                            <a:rPr lang="es-AR" sz="1600" b="0" i="0" smtClean="0">
                              <a:solidFill>
                                <a:schemeClr val="bg1"/>
                              </a:solidFill>
                              <a:latin typeface="Cambria Math" panose="02040503050406030204" pitchFamily="18" charset="0"/>
                            </a:rPr>
                            <m:t>BCH</m:t>
                          </m:r>
                        </m:sub>
                      </m:sSub>
                      <m:r>
                        <a:rPr lang="es-AR" sz="1600" b="0" i="0" smtClean="0">
                          <a:solidFill>
                            <a:schemeClr val="bg1"/>
                          </a:solidFill>
                          <a:latin typeface="Cambria Math" panose="02040503050406030204" pitchFamily="18" charset="0"/>
                        </a:rPr>
                        <m:t>=8, 10 </m:t>
                      </m:r>
                      <m:r>
                        <m:rPr>
                          <m:sty m:val="p"/>
                        </m:rPr>
                        <a:rPr lang="es-AR" sz="1600" b="0" i="0" smtClean="0">
                          <a:solidFill>
                            <a:schemeClr val="bg1"/>
                          </a:solidFill>
                          <a:latin typeface="Cambria Math" panose="02040503050406030204" pitchFamily="18" charset="0"/>
                        </a:rPr>
                        <m:t>o</m:t>
                      </m:r>
                      <m:r>
                        <a:rPr lang="es-AR" sz="1600" b="0" i="0" smtClean="0">
                          <a:solidFill>
                            <a:schemeClr val="bg1"/>
                          </a:solidFill>
                          <a:latin typeface="Cambria Math" panose="02040503050406030204" pitchFamily="18" charset="0"/>
                        </a:rPr>
                        <m:t> 12</m:t>
                      </m:r>
                    </m:oMath>
                  </m:oMathPara>
                </a14:m>
                <a:endParaRPr lang="es-AR" sz="1600" dirty="0">
                  <a:solidFill>
                    <a:schemeClr val="bg1"/>
                  </a:solidFill>
                </a:endParaRPr>
              </a:p>
              <a:p>
                <a:endParaRPr lang="es-AR" sz="2000" b="1" dirty="0">
                  <a:solidFill>
                    <a:schemeClr val="bg1"/>
                  </a:solidFill>
                </a:endParaRPr>
              </a:p>
            </p:txBody>
          </p:sp>
        </mc:Choice>
        <mc:Fallback xmlns="">
          <p:sp>
            <p:nvSpPr>
              <p:cNvPr id="2" name="CuadroTexto 1">
                <a:extLst>
                  <a:ext uri="{FF2B5EF4-FFF2-40B4-BE49-F238E27FC236}">
                    <a16:creationId xmlns:a16="http://schemas.microsoft.com/office/drawing/2014/main" id="{47A6498C-F3F7-4B00-9AFC-D4A5FD63DA59}"/>
                  </a:ext>
                </a:extLst>
              </p:cNvPr>
              <p:cNvSpPr txBox="1">
                <a:spLocks noRot="1" noChangeAspect="1" noMove="1" noResize="1" noEditPoints="1" noAdjustHandles="1" noChangeArrowheads="1" noChangeShapeType="1" noTextEdit="1"/>
              </p:cNvSpPr>
              <p:nvPr/>
            </p:nvSpPr>
            <p:spPr>
              <a:xfrm>
                <a:off x="517761" y="1873697"/>
                <a:ext cx="9365784" cy="3277629"/>
              </a:xfrm>
              <a:prstGeom prst="rect">
                <a:avLst/>
              </a:prstGeom>
              <a:blipFill>
                <a:blip r:embed="rId3"/>
                <a:stretch>
                  <a:fillRect b="-4275"/>
                </a:stretch>
              </a:blipFill>
            </p:spPr>
            <p:txBody>
              <a:bodyPr/>
              <a:lstStyle/>
              <a:p>
                <a:r>
                  <a:rPr lang="es-AR">
                    <a:noFill/>
                  </a:rPr>
                  <a:t> </a:t>
                </a:r>
              </a:p>
            </p:txBody>
          </p:sp>
        </mc:Fallback>
      </mc:AlternateContent>
      <p:sp>
        <p:nvSpPr>
          <p:cNvPr id="8" name="Elipse 7">
            <a:extLst>
              <a:ext uri="{FF2B5EF4-FFF2-40B4-BE49-F238E27FC236}">
                <a16:creationId xmlns:a16="http://schemas.microsoft.com/office/drawing/2014/main" id="{D9CF9022-6651-45C8-B809-E4AD4C26A4CD}"/>
              </a:ext>
            </a:extLst>
          </p:cNvPr>
          <p:cNvSpPr/>
          <p:nvPr/>
        </p:nvSpPr>
        <p:spPr>
          <a:xfrm>
            <a:off x="2885440" y="2182855"/>
            <a:ext cx="314960" cy="326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5A3CAEAC-BAEE-45F0-9B1B-33CD955C06BE}"/>
              </a:ext>
            </a:extLst>
          </p:cNvPr>
          <p:cNvSpPr/>
          <p:nvPr/>
        </p:nvSpPr>
        <p:spPr>
          <a:xfrm>
            <a:off x="1678435" y="2468540"/>
            <a:ext cx="1450454" cy="6908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dirty="0"/>
              <a:t>símbolos en PLHEADER</a:t>
            </a:r>
          </a:p>
        </p:txBody>
      </p:sp>
      <p:sp>
        <p:nvSpPr>
          <p:cNvPr id="27" name="Elipse 26">
            <a:extLst>
              <a:ext uri="{FF2B5EF4-FFF2-40B4-BE49-F238E27FC236}">
                <a16:creationId xmlns:a16="http://schemas.microsoft.com/office/drawing/2014/main" id="{ABFBFCF4-472D-4F6F-9B42-2208E87001B8}"/>
              </a:ext>
            </a:extLst>
          </p:cNvPr>
          <p:cNvSpPr/>
          <p:nvPr/>
        </p:nvSpPr>
        <p:spPr>
          <a:xfrm>
            <a:off x="2150975" y="2305207"/>
            <a:ext cx="314960" cy="326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8" name="Elipse 27">
            <a:extLst>
              <a:ext uri="{FF2B5EF4-FFF2-40B4-BE49-F238E27FC236}">
                <a16:creationId xmlns:a16="http://schemas.microsoft.com/office/drawing/2014/main" id="{B006BD48-4D36-4C56-8A20-30306FF0DF34}"/>
              </a:ext>
            </a:extLst>
          </p:cNvPr>
          <p:cNvSpPr/>
          <p:nvPr/>
        </p:nvSpPr>
        <p:spPr>
          <a:xfrm>
            <a:off x="1801160" y="2079369"/>
            <a:ext cx="1011424" cy="326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9" name="Elipse 28">
            <a:extLst>
              <a:ext uri="{FF2B5EF4-FFF2-40B4-BE49-F238E27FC236}">
                <a16:creationId xmlns:a16="http://schemas.microsoft.com/office/drawing/2014/main" id="{500080CF-D0D4-474C-8925-8DA8C2DBD7A0}"/>
              </a:ext>
            </a:extLst>
          </p:cNvPr>
          <p:cNvSpPr/>
          <p:nvPr/>
        </p:nvSpPr>
        <p:spPr>
          <a:xfrm>
            <a:off x="667010" y="3349178"/>
            <a:ext cx="3313283" cy="326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0" name="Elipse 29">
            <a:extLst>
              <a:ext uri="{FF2B5EF4-FFF2-40B4-BE49-F238E27FC236}">
                <a16:creationId xmlns:a16="http://schemas.microsoft.com/office/drawing/2014/main" id="{DEFDEA72-82FF-4D6E-B761-198DE3BECDD9}"/>
              </a:ext>
            </a:extLst>
          </p:cNvPr>
          <p:cNvSpPr/>
          <p:nvPr/>
        </p:nvSpPr>
        <p:spPr>
          <a:xfrm>
            <a:off x="667010" y="3668835"/>
            <a:ext cx="5591550" cy="326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Elipse 14">
            <a:extLst>
              <a:ext uri="{FF2B5EF4-FFF2-40B4-BE49-F238E27FC236}">
                <a16:creationId xmlns:a16="http://schemas.microsoft.com/office/drawing/2014/main" id="{48B42A1B-1F58-4994-81F9-E20A879AE41F}"/>
              </a:ext>
            </a:extLst>
          </p:cNvPr>
          <p:cNvSpPr/>
          <p:nvPr/>
        </p:nvSpPr>
        <p:spPr>
          <a:xfrm>
            <a:off x="3342640" y="2176826"/>
            <a:ext cx="2631440" cy="360408"/>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1" name="Elipse 30">
            <a:extLst>
              <a:ext uri="{FF2B5EF4-FFF2-40B4-BE49-F238E27FC236}">
                <a16:creationId xmlns:a16="http://schemas.microsoft.com/office/drawing/2014/main" id="{1D352F40-1002-40C0-ABFF-97A1CA7F7CDB}"/>
              </a:ext>
            </a:extLst>
          </p:cNvPr>
          <p:cNvSpPr/>
          <p:nvPr/>
        </p:nvSpPr>
        <p:spPr>
          <a:xfrm>
            <a:off x="711200" y="3909547"/>
            <a:ext cx="5262880" cy="360408"/>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2" name="Elipse 31">
            <a:extLst>
              <a:ext uri="{FF2B5EF4-FFF2-40B4-BE49-F238E27FC236}">
                <a16:creationId xmlns:a16="http://schemas.microsoft.com/office/drawing/2014/main" id="{034A2682-6D0F-4897-8E5D-36616C151A6E}"/>
              </a:ext>
            </a:extLst>
          </p:cNvPr>
          <p:cNvSpPr/>
          <p:nvPr/>
        </p:nvSpPr>
        <p:spPr>
          <a:xfrm>
            <a:off x="6020590" y="2176019"/>
            <a:ext cx="314960" cy="326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3" name="Rectángulo 32">
            <a:extLst>
              <a:ext uri="{FF2B5EF4-FFF2-40B4-BE49-F238E27FC236}">
                <a16:creationId xmlns:a16="http://schemas.microsoft.com/office/drawing/2014/main" id="{9920CD7D-057E-484B-A6A6-C0B4F8903C55}"/>
              </a:ext>
            </a:extLst>
          </p:cNvPr>
          <p:cNvSpPr/>
          <p:nvPr/>
        </p:nvSpPr>
        <p:spPr>
          <a:xfrm>
            <a:off x="5181359" y="2471864"/>
            <a:ext cx="1062360" cy="6908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dirty="0"/>
              <a:t>símbolos piloto</a:t>
            </a:r>
          </a:p>
        </p:txBody>
      </p:sp>
      <p:sp>
        <p:nvSpPr>
          <p:cNvPr id="16" name="Elipse 15">
            <a:extLst>
              <a:ext uri="{FF2B5EF4-FFF2-40B4-BE49-F238E27FC236}">
                <a16:creationId xmlns:a16="http://schemas.microsoft.com/office/drawing/2014/main" id="{18223DBC-C512-492F-8495-99DD429BD9C1}"/>
              </a:ext>
            </a:extLst>
          </p:cNvPr>
          <p:cNvSpPr/>
          <p:nvPr/>
        </p:nvSpPr>
        <p:spPr>
          <a:xfrm>
            <a:off x="7426415" y="2155393"/>
            <a:ext cx="659979" cy="44569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4" name="Elipse 33">
            <a:extLst>
              <a:ext uri="{FF2B5EF4-FFF2-40B4-BE49-F238E27FC236}">
                <a16:creationId xmlns:a16="http://schemas.microsoft.com/office/drawing/2014/main" id="{E415F21C-51B5-4396-9AC4-1C4CEF634A32}"/>
              </a:ext>
            </a:extLst>
          </p:cNvPr>
          <p:cNvSpPr/>
          <p:nvPr/>
        </p:nvSpPr>
        <p:spPr>
          <a:xfrm>
            <a:off x="711200" y="4164859"/>
            <a:ext cx="2101384" cy="44569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5" name="Elipse 34">
            <a:extLst>
              <a:ext uri="{FF2B5EF4-FFF2-40B4-BE49-F238E27FC236}">
                <a16:creationId xmlns:a16="http://schemas.microsoft.com/office/drawing/2014/main" id="{8FFAE893-A5D4-4902-B623-BF35AEFBCB35}"/>
              </a:ext>
            </a:extLst>
          </p:cNvPr>
          <p:cNvSpPr/>
          <p:nvPr/>
        </p:nvSpPr>
        <p:spPr>
          <a:xfrm>
            <a:off x="8723982" y="2236978"/>
            <a:ext cx="346006" cy="28236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6" name="Elipse 35">
            <a:extLst>
              <a:ext uri="{FF2B5EF4-FFF2-40B4-BE49-F238E27FC236}">
                <a16:creationId xmlns:a16="http://schemas.microsoft.com/office/drawing/2014/main" id="{E8CEC80E-6430-4C01-ABCC-71814F8ECCE3}"/>
              </a:ext>
            </a:extLst>
          </p:cNvPr>
          <p:cNvSpPr/>
          <p:nvPr/>
        </p:nvSpPr>
        <p:spPr>
          <a:xfrm>
            <a:off x="711199" y="4506780"/>
            <a:ext cx="1676401" cy="3006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7" name="Rectángulo 36">
            <a:extLst>
              <a:ext uri="{FF2B5EF4-FFF2-40B4-BE49-F238E27FC236}">
                <a16:creationId xmlns:a16="http://schemas.microsoft.com/office/drawing/2014/main" id="{E87CEBB9-A554-4BE2-B976-D18BA4F09880}"/>
              </a:ext>
            </a:extLst>
          </p:cNvPr>
          <p:cNvSpPr/>
          <p:nvPr/>
        </p:nvSpPr>
        <p:spPr>
          <a:xfrm>
            <a:off x="7497926" y="2472574"/>
            <a:ext cx="1457722" cy="87660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dirty="0"/>
              <a:t>número de polinomios BCH</a:t>
            </a:r>
          </a:p>
        </p:txBody>
      </p:sp>
      <p:sp>
        <p:nvSpPr>
          <p:cNvPr id="38" name="Elipse 37">
            <a:extLst>
              <a:ext uri="{FF2B5EF4-FFF2-40B4-BE49-F238E27FC236}">
                <a16:creationId xmlns:a16="http://schemas.microsoft.com/office/drawing/2014/main" id="{33A0FD13-7CFD-4077-9AFB-81E8053C037C}"/>
              </a:ext>
            </a:extLst>
          </p:cNvPr>
          <p:cNvSpPr/>
          <p:nvPr/>
        </p:nvSpPr>
        <p:spPr>
          <a:xfrm>
            <a:off x="9311316" y="2195183"/>
            <a:ext cx="314960" cy="32666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39" name="Rectángulo 38">
            <a:extLst>
              <a:ext uri="{FF2B5EF4-FFF2-40B4-BE49-F238E27FC236}">
                <a16:creationId xmlns:a16="http://schemas.microsoft.com/office/drawing/2014/main" id="{2C75BBA5-9E9F-4AEB-90A5-125A6A8468CA}"/>
              </a:ext>
            </a:extLst>
          </p:cNvPr>
          <p:cNvSpPr/>
          <p:nvPr/>
        </p:nvSpPr>
        <p:spPr>
          <a:xfrm>
            <a:off x="8307402" y="2480868"/>
            <a:ext cx="1227043" cy="6908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dirty="0"/>
              <a:t>bits en el DFHEADER</a:t>
            </a:r>
          </a:p>
        </p:txBody>
      </p:sp>
    </p:spTree>
    <p:extLst>
      <p:ext uri="{BB962C8B-B14F-4D97-AF65-F5344CB8AC3E}">
        <p14:creationId xmlns:p14="http://schemas.microsoft.com/office/powerpoint/2010/main" val="59072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6"/>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5"/>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7"/>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3" grpId="0" animBg="1"/>
      <p:bldP spid="13" grpId="1" animBg="1"/>
      <p:bldP spid="27" grpId="0" animBg="1"/>
      <p:bldP spid="27" grpId="1" animBg="1"/>
      <p:bldP spid="28" grpId="0" animBg="1"/>
      <p:bldP spid="28" grpId="1" animBg="1"/>
      <p:bldP spid="29" grpId="0" animBg="1"/>
      <p:bldP spid="29" grpId="1" animBg="1"/>
      <p:bldP spid="30" grpId="0" animBg="1"/>
      <p:bldP spid="30" grpId="1" animBg="1"/>
      <p:bldP spid="15" grpId="0" animBg="1"/>
      <p:bldP spid="15" grpId="1" animBg="1"/>
      <p:bldP spid="31" grpId="0" animBg="1"/>
      <p:bldP spid="31" grpId="1" animBg="1"/>
      <p:bldP spid="32" grpId="0" animBg="1"/>
      <p:bldP spid="32" grpId="1" animBg="1"/>
      <p:bldP spid="33" grpId="0" animBg="1"/>
      <p:bldP spid="33" grpId="1" animBg="1"/>
      <p:bldP spid="16" grpId="0" animBg="1"/>
      <p:bldP spid="16" grpId="1" animBg="1"/>
      <p:bldP spid="34" grpId="0" animBg="1"/>
      <p:bldP spid="34" grpId="1" animBg="1"/>
      <p:bldP spid="35" grpId="0" animBg="1"/>
      <p:bldP spid="35" grpId="1" animBg="1"/>
      <p:bldP spid="36" grpId="0" animBg="1"/>
      <p:bldP spid="36" grpId="1" animBg="1"/>
      <p:bldP spid="37" grpId="0" animBg="1"/>
      <p:bldP spid="37" grpId="1" animBg="1"/>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pic>
        <p:nvPicPr>
          <p:cNvPr id="13" name="Imagen 12">
            <a:extLst>
              <a:ext uri="{FF2B5EF4-FFF2-40B4-BE49-F238E27FC236}">
                <a16:creationId xmlns:a16="http://schemas.microsoft.com/office/drawing/2014/main" id="{D6A3AD58-279C-4F15-A11C-C5826C03E6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186" b="97628" l="3821" r="96844">
                        <a14:foregroundMark x1="40698" y1="7510" x2="40698" y2="7510"/>
                        <a14:foregroundMark x1="42857" y1="25296" x2="42857" y2="25296"/>
                        <a14:foregroundMark x1="42857" y1="33597" x2="42857" y2="33597"/>
                        <a14:foregroundMark x1="42857" y1="47826" x2="42857" y2="47826"/>
                        <a14:foregroundMark x1="58306" y1="56126" x2="58306" y2="56126"/>
                        <a14:foregroundMark x1="54651" y1="47036" x2="54651" y2="47036"/>
                        <a14:foregroundMark x1="53156" y1="47036" x2="55316" y2="47036"/>
                        <a14:foregroundMark x1="60631" y1="47826" x2="63289" y2="47431"/>
                        <a14:foregroundMark x1="68106" y1="47431" x2="70598" y2="47431"/>
                        <a14:foregroundMark x1="74252" y1="51383" x2="74252" y2="51383"/>
                        <a14:foregroundMark x1="75748" y1="47431" x2="78239" y2="47431"/>
                        <a14:foregroundMark x1="85382" y1="47036" x2="88040" y2="47036"/>
                        <a14:foregroundMark x1="89535" y1="38340" x2="89535" y2="38340"/>
                        <a14:foregroundMark x1="91694" y1="40316" x2="91694" y2="40316"/>
                        <a14:foregroundMark x1="91694" y1="54941" x2="91694" y2="54941"/>
                        <a14:foregroundMark x1="96844" y1="47036" x2="96844" y2="47036"/>
                        <a14:foregroundMark x1="92691" y1="63636" x2="92691" y2="63636"/>
                        <a14:foregroundMark x1="93023" y1="63241" x2="92193" y2="61660"/>
                        <a14:foregroundMark x1="94850" y1="26087" x2="94850" y2="26087"/>
                        <a14:foregroundMark x1="94850" y1="26087" x2="94850" y2="26087"/>
                        <a14:foregroundMark x1="94850" y1="26087" x2="94850" y2="26087"/>
                        <a14:foregroundMark x1="91362" y1="13834" x2="91362" y2="13834"/>
                        <a14:foregroundMark x1="91362" y1="13834" x2="91362" y2="13834"/>
                        <a14:foregroundMark x1="78571" y1="10277" x2="88704" y2="18577"/>
                        <a14:foregroundMark x1="55316" y1="92490" x2="60963" y2="93281"/>
                        <a14:foregroundMark x1="59967" y1="97628" x2="62566" y2="96966"/>
                        <a14:foregroundMark x1="21761" y1="56522" x2="21761" y2="56522"/>
                        <a14:foregroundMark x1="18937" y1="51779" x2="22757" y2="67984"/>
                        <a14:foregroundMark x1="22757" y1="67984" x2="22757" y2="67984"/>
                        <a14:foregroundMark x1="11462" y1="78656" x2="8970" y2="32806"/>
                        <a14:foregroundMark x1="8970" y1="32806" x2="9136" y2="28063"/>
                        <a14:foregroundMark x1="37874" y1="9881" x2="26744" y2="1976"/>
                        <a14:foregroundMark x1="26744" y1="1976" x2="16113" y2="1581"/>
                        <a14:foregroundMark x1="16113" y1="1581" x2="10631" y2="12648"/>
                        <a14:foregroundMark x1="3821" y1="6324" x2="10133" y2="79051"/>
                        <a14:foregroundMark x1="34884" y1="92885" x2="41694" y2="95652"/>
                        <a14:foregroundMark x1="67608" y1="96443" x2="71927" y2="96838"/>
                        <a14:foregroundMark x1="65449" y1="95257" x2="63787" y2="95257"/>
                        <a14:foregroundMark x1="67442" y1="94071" x2="67442" y2="94071"/>
                        <a14:foregroundMark x1="68272" y1="94071" x2="68272" y2="94071"/>
                        <a14:foregroundMark x1="74419" y1="96047" x2="74419" y2="96047"/>
                        <a14:foregroundMark x1="74419" y1="97628" x2="74419" y2="97628"/>
                        <a14:foregroundMark x1="72924" y1="95257" x2="72924" y2="95257"/>
                        <a14:foregroundMark x1="73422" y1="95257" x2="73422" y2="95257"/>
                        <a14:foregroundMark x1="71096" y1="94862" x2="71096" y2="94862"/>
                        <a14:backgroundMark x1="88538" y1="95257" x2="93189" y2="94466"/>
                        <a14:backgroundMark x1="48671" y1="90909" x2="48671" y2="90909"/>
                        <a14:backgroundMark x1="48671" y1="90909" x2="48671" y2="90909"/>
                        <a14:backgroundMark x1="48671" y1="90909" x2="44020" y2="90909"/>
                        <a14:backgroundMark x1="73754" y1="99209" x2="71277" y2="99209"/>
                        <a14:backgroundMark x1="62643" y1="90979" x2="60963" y2="90909"/>
                        <a14:backgroundMark x1="69033" y1="91246" x2="64323" y2="91049"/>
                      </a14:backgroundRemoval>
                    </a14:imgEffect>
                  </a14:imgLayer>
                </a14:imgProps>
              </a:ext>
            </a:extLst>
          </a:blip>
          <a:stretch>
            <a:fillRect/>
          </a:stretch>
        </p:blipFill>
        <p:spPr>
          <a:xfrm>
            <a:off x="728563" y="1823346"/>
            <a:ext cx="7641135" cy="3211307"/>
          </a:xfrm>
          <a:prstGeom prst="rect">
            <a:avLst/>
          </a:prstGeom>
        </p:spPr>
      </p:pic>
      <p:sp>
        <p:nvSpPr>
          <p:cNvPr id="2" name="Rectángulo 1">
            <a:extLst>
              <a:ext uri="{FF2B5EF4-FFF2-40B4-BE49-F238E27FC236}">
                <a16:creationId xmlns:a16="http://schemas.microsoft.com/office/drawing/2014/main" id="{E0F25851-2EA0-4580-9A1D-C7DE13F72250}"/>
              </a:ext>
            </a:extLst>
          </p:cNvPr>
          <p:cNvSpPr/>
          <p:nvPr/>
        </p:nvSpPr>
        <p:spPr>
          <a:xfrm>
            <a:off x="4152122" y="2855167"/>
            <a:ext cx="625151" cy="85841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B3A94870-D5F2-4CDC-BFFD-E99DFD15AF91}"/>
              </a:ext>
            </a:extLst>
          </p:cNvPr>
          <p:cNvSpPr/>
          <p:nvPr/>
        </p:nvSpPr>
        <p:spPr>
          <a:xfrm>
            <a:off x="4957011" y="2855167"/>
            <a:ext cx="380099"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04F010B9-E845-4A11-AB5C-8E92CA0BE7BF}"/>
              </a:ext>
            </a:extLst>
          </p:cNvPr>
          <p:cNvSpPr/>
          <p:nvPr/>
        </p:nvSpPr>
        <p:spPr>
          <a:xfrm>
            <a:off x="5556641" y="2855167"/>
            <a:ext cx="380099"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D6BF8707-6820-448A-B3C0-C1BCEACC075A}"/>
              </a:ext>
            </a:extLst>
          </p:cNvPr>
          <p:cNvSpPr/>
          <p:nvPr/>
        </p:nvSpPr>
        <p:spPr>
          <a:xfrm>
            <a:off x="6129500" y="2855167"/>
            <a:ext cx="380099"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7730E543-5565-4C61-9D64-A51389AFBD4E}"/>
              </a:ext>
            </a:extLst>
          </p:cNvPr>
          <p:cNvSpPr/>
          <p:nvPr/>
        </p:nvSpPr>
        <p:spPr>
          <a:xfrm>
            <a:off x="6702359" y="2855167"/>
            <a:ext cx="539416"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49916264-DC4A-4F47-A235-CFE54EA87176}"/>
              </a:ext>
            </a:extLst>
          </p:cNvPr>
          <p:cNvSpPr/>
          <p:nvPr/>
        </p:nvSpPr>
        <p:spPr>
          <a:xfrm>
            <a:off x="7485605" y="2869163"/>
            <a:ext cx="475893"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9" name="CuadroTexto 18">
            <a:extLst>
              <a:ext uri="{FF2B5EF4-FFF2-40B4-BE49-F238E27FC236}">
                <a16:creationId xmlns:a16="http://schemas.microsoft.com/office/drawing/2014/main" id="{EF516B07-CF43-415D-A0B6-A7BC72D6A673}"/>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454896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aeronave, avión, papalote&#10;&#10;Descripción generada automáticamente">
            <a:extLst>
              <a:ext uri="{FF2B5EF4-FFF2-40B4-BE49-F238E27FC236}">
                <a16:creationId xmlns:a16="http://schemas.microsoft.com/office/drawing/2014/main" id="{46C2D61F-E041-49E0-A2A8-473AF7F56F0C}"/>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66518"/>
          <a:stretch/>
        </p:blipFill>
        <p:spPr>
          <a:xfrm>
            <a:off x="0" y="0"/>
            <a:ext cx="12191999" cy="3129280"/>
          </a:xfrm>
          <a:prstGeom prst="rect">
            <a:avLst/>
          </a:prstGeom>
        </p:spPr>
      </p:pic>
      <p:pic>
        <p:nvPicPr>
          <p:cNvPr id="4" name="Imagen 3" descr="Imagen que contiene aeronave, avión, papalote&#10;&#10;Descripción generada automáticamente">
            <a:extLst>
              <a:ext uri="{FF2B5EF4-FFF2-40B4-BE49-F238E27FC236}">
                <a16:creationId xmlns:a16="http://schemas.microsoft.com/office/drawing/2014/main" id="{7EF864FE-2B64-4D91-AADA-8FEB9B07EB56}"/>
              </a:ext>
            </a:extLst>
          </p:cNvPr>
          <p:cNvPicPr>
            <a:picLocks noChangeAspect="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62667"/>
          <a:stretch/>
        </p:blipFill>
        <p:spPr>
          <a:xfrm>
            <a:off x="1" y="3728720"/>
            <a:ext cx="12191998" cy="3129280"/>
          </a:xfrm>
          <a:prstGeom prst="rect">
            <a:avLst/>
          </a:prstGeom>
        </p:spPr>
      </p:pic>
      <p:sp>
        <p:nvSpPr>
          <p:cNvPr id="5" name="CuadroTexto 4">
            <a:extLst>
              <a:ext uri="{FF2B5EF4-FFF2-40B4-BE49-F238E27FC236}">
                <a16:creationId xmlns:a16="http://schemas.microsoft.com/office/drawing/2014/main" id="{AEA1F259-CFC3-4938-90DB-0B9B55278CBC}"/>
              </a:ext>
            </a:extLst>
          </p:cNvPr>
          <p:cNvSpPr txBox="1"/>
          <p:nvPr/>
        </p:nvSpPr>
        <p:spPr>
          <a:xfrm>
            <a:off x="4301341" y="3205500"/>
            <a:ext cx="3589316" cy="523220"/>
          </a:xfrm>
          <a:prstGeom prst="rect">
            <a:avLst/>
          </a:prstGeom>
          <a:noFill/>
        </p:spPr>
        <p:txBody>
          <a:bodyPr wrap="none" rtlCol="0">
            <a:spAutoFit/>
          </a:bodyPr>
          <a:lstStyle/>
          <a:p>
            <a:r>
              <a:rPr lang="es-AR" sz="2800" dirty="0"/>
              <a:t>Gracias por su atención</a:t>
            </a:r>
          </a:p>
        </p:txBody>
      </p:sp>
      <p:sp>
        <p:nvSpPr>
          <p:cNvPr id="6" name="CuadroTexto 5">
            <a:extLst>
              <a:ext uri="{FF2B5EF4-FFF2-40B4-BE49-F238E27FC236}">
                <a16:creationId xmlns:a16="http://schemas.microsoft.com/office/drawing/2014/main" id="{B70B9F5C-8925-4C8F-8BEE-F4B80A4F20D6}"/>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accent3">
                    <a:lumMod val="75000"/>
                  </a:schemeClr>
                </a:solidFill>
              </a:rPr>
              <a:t>Jimena Baños y Rivas</a:t>
            </a:r>
          </a:p>
        </p:txBody>
      </p:sp>
    </p:spTree>
    <p:extLst>
      <p:ext uri="{BB962C8B-B14F-4D97-AF65-F5344CB8AC3E}">
        <p14:creationId xmlns:p14="http://schemas.microsoft.com/office/powerpoint/2010/main" val="4022923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7" y="0"/>
            <a:ext cx="514206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4785051"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DISPERSOR DE ENERGÍA</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9" name="CuadroTexto 18">
            <a:extLst>
              <a:ext uri="{FF2B5EF4-FFF2-40B4-BE49-F238E27FC236}">
                <a16:creationId xmlns:a16="http://schemas.microsoft.com/office/drawing/2014/main" id="{82D3AEF2-83EA-48A6-87B9-4512D9C6DD53}"/>
              </a:ext>
            </a:extLst>
          </p:cNvPr>
          <p:cNvSpPr txBox="1"/>
          <p:nvPr/>
        </p:nvSpPr>
        <p:spPr>
          <a:xfrm>
            <a:off x="527537" y="1120676"/>
            <a:ext cx="6714238" cy="2308324"/>
          </a:xfrm>
          <a:prstGeom prst="rect">
            <a:avLst/>
          </a:prstGeom>
          <a:noFill/>
        </p:spPr>
        <p:txBody>
          <a:bodyPr wrap="square" rtlCol="0">
            <a:spAutoFit/>
          </a:bodyPr>
          <a:lstStyle/>
          <a:p>
            <a:pPr algn="just"/>
            <a:r>
              <a:rPr lang="es-AR" sz="2400" b="1" dirty="0"/>
              <a:t>Función: </a:t>
            </a:r>
            <a:r>
              <a:rPr lang="es-AR" sz="2400" dirty="0"/>
              <a:t>rompe cadenas largas de ceros y unos, sin modificar la tasa de datos.</a:t>
            </a:r>
          </a:p>
          <a:p>
            <a:pPr algn="just"/>
            <a:endParaRPr lang="es-AR" sz="2400" dirty="0"/>
          </a:p>
          <a:p>
            <a:pPr algn="just"/>
            <a:r>
              <a:rPr lang="es-AR" sz="2400" b="1" dirty="0"/>
              <a:t>Importancia: </a:t>
            </a:r>
            <a:r>
              <a:rPr lang="es-AR" sz="2400" dirty="0"/>
              <a:t>ahorra energía al transmisor evitando que se quede mucho tiempo en una situación estable.</a:t>
            </a:r>
          </a:p>
        </p:txBody>
      </p:sp>
      <p:sp>
        <p:nvSpPr>
          <p:cNvPr id="4" name="Rectángulo 3">
            <a:extLst>
              <a:ext uri="{FF2B5EF4-FFF2-40B4-BE49-F238E27FC236}">
                <a16:creationId xmlns:a16="http://schemas.microsoft.com/office/drawing/2014/main" id="{E05A75E3-7050-48EC-8A14-43E208D9DCD3}"/>
              </a:ext>
            </a:extLst>
          </p:cNvPr>
          <p:cNvSpPr/>
          <p:nvPr/>
        </p:nvSpPr>
        <p:spPr>
          <a:xfrm>
            <a:off x="447869" y="3788228"/>
            <a:ext cx="7343192" cy="2575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360000" tIns="360000" rIns="360000" bIns="360000" rtlCol="0" anchor="t">
            <a:noAutofit/>
          </a:bodyPr>
          <a:lstStyle/>
          <a:p>
            <a:pPr algn="just"/>
            <a:r>
              <a:rPr lang="es-AR" dirty="0"/>
              <a:t>El </a:t>
            </a:r>
            <a:r>
              <a:rPr lang="es-AR" dirty="0" err="1"/>
              <a:t>stream</a:t>
            </a:r>
            <a:r>
              <a:rPr lang="es-AR" dirty="0"/>
              <a:t> de entrada al sistema debe estar organizado en paquetes de longitud fija, siguiendo el multiplexor de transporte de MPEG-2. La longitud total es de 188 bytes, donde uno de ellos es de </a:t>
            </a:r>
            <a:r>
              <a:rPr lang="es-AR" b="1" dirty="0"/>
              <a:t>sincronismo.</a:t>
            </a:r>
            <a:endParaRPr lang="es-AR" dirty="0"/>
          </a:p>
        </p:txBody>
      </p:sp>
      <p:pic>
        <p:nvPicPr>
          <p:cNvPr id="11" name="Imagen 10">
            <a:extLst>
              <a:ext uri="{FF2B5EF4-FFF2-40B4-BE49-F238E27FC236}">
                <a16:creationId xmlns:a16="http://schemas.microsoft.com/office/drawing/2014/main" id="{047B756C-D2CA-49FB-B947-57DEBAA86E92}"/>
              </a:ext>
            </a:extLst>
          </p:cNvPr>
          <p:cNvPicPr>
            <a:picLocks noChangeAspect="1"/>
          </p:cNvPicPr>
          <p:nvPr/>
        </p:nvPicPr>
        <p:blipFill>
          <a:blip r:embed="rId3"/>
          <a:stretch>
            <a:fillRect/>
          </a:stretch>
        </p:blipFill>
        <p:spPr>
          <a:xfrm>
            <a:off x="2347815" y="5262055"/>
            <a:ext cx="3543300" cy="790575"/>
          </a:xfrm>
          <a:prstGeom prst="rect">
            <a:avLst/>
          </a:prstGeom>
        </p:spPr>
      </p:pic>
      <p:sp>
        <p:nvSpPr>
          <p:cNvPr id="12" name="Rectángulo 11">
            <a:extLst>
              <a:ext uri="{FF2B5EF4-FFF2-40B4-BE49-F238E27FC236}">
                <a16:creationId xmlns:a16="http://schemas.microsoft.com/office/drawing/2014/main" id="{719E5AC3-839D-4850-9D19-55AAF65D239B}"/>
              </a:ext>
            </a:extLst>
          </p:cNvPr>
          <p:cNvSpPr/>
          <p:nvPr/>
        </p:nvSpPr>
        <p:spPr>
          <a:xfrm>
            <a:off x="2449752" y="5354624"/>
            <a:ext cx="326572" cy="3827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cxnSp>
        <p:nvCxnSpPr>
          <p:cNvPr id="21" name="Conector recto de flecha 20">
            <a:extLst>
              <a:ext uri="{FF2B5EF4-FFF2-40B4-BE49-F238E27FC236}">
                <a16:creationId xmlns:a16="http://schemas.microsoft.com/office/drawing/2014/main" id="{BA47DC3D-925D-4692-83CF-AB8735DBB873}"/>
              </a:ext>
            </a:extLst>
          </p:cNvPr>
          <p:cNvCxnSpPr/>
          <p:nvPr/>
        </p:nvCxnSpPr>
        <p:spPr>
          <a:xfrm>
            <a:off x="2425726" y="5793105"/>
            <a:ext cx="35440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A6D58343-D5A7-403A-9F98-83EAC67208B9}"/>
              </a:ext>
            </a:extLst>
          </p:cNvPr>
          <p:cNvSpPr txBox="1"/>
          <p:nvPr/>
        </p:nvSpPr>
        <p:spPr>
          <a:xfrm>
            <a:off x="2293160" y="5784965"/>
            <a:ext cx="779145" cy="307777"/>
          </a:xfrm>
          <a:prstGeom prst="rect">
            <a:avLst/>
          </a:prstGeom>
          <a:noFill/>
        </p:spPr>
        <p:txBody>
          <a:bodyPr wrap="square" rtlCol="0">
            <a:spAutoFit/>
          </a:bodyPr>
          <a:lstStyle/>
          <a:p>
            <a:r>
              <a:rPr lang="es-AR" sz="1400" b="1" dirty="0"/>
              <a:t>0x47H</a:t>
            </a:r>
          </a:p>
        </p:txBody>
      </p:sp>
      <p:sp>
        <p:nvSpPr>
          <p:cNvPr id="23" name="CuadroTexto 22">
            <a:extLst>
              <a:ext uri="{FF2B5EF4-FFF2-40B4-BE49-F238E27FC236}">
                <a16:creationId xmlns:a16="http://schemas.microsoft.com/office/drawing/2014/main" id="{3941339B-F184-47A5-BEE4-EDEFA295BE54}"/>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20166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7" y="0"/>
            <a:ext cx="514206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4785051"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DISPERSOR DE ENERGÍA</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4" name="Rectángulo 3">
            <a:extLst>
              <a:ext uri="{FF2B5EF4-FFF2-40B4-BE49-F238E27FC236}">
                <a16:creationId xmlns:a16="http://schemas.microsoft.com/office/drawing/2014/main" id="{E05A75E3-7050-48EC-8A14-43E208D9DCD3}"/>
              </a:ext>
            </a:extLst>
          </p:cNvPr>
          <p:cNvSpPr/>
          <p:nvPr/>
        </p:nvSpPr>
        <p:spPr>
          <a:xfrm>
            <a:off x="249748" y="1010938"/>
            <a:ext cx="9013959" cy="5035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360000" tIns="180000" rIns="360000" bIns="360000" rtlCol="0" anchor="t">
            <a:noAutofit/>
          </a:bodyPr>
          <a:lstStyle/>
          <a:p>
            <a:pPr algn="just"/>
            <a:r>
              <a:rPr lang="es-AR" sz="2400" b="1" dirty="0"/>
              <a:t>Funcionamiento:</a:t>
            </a:r>
          </a:p>
        </p:txBody>
      </p:sp>
      <p:pic>
        <p:nvPicPr>
          <p:cNvPr id="2" name="Imagen 1">
            <a:extLst>
              <a:ext uri="{FF2B5EF4-FFF2-40B4-BE49-F238E27FC236}">
                <a16:creationId xmlns:a16="http://schemas.microsoft.com/office/drawing/2014/main" id="{4186878E-2BD8-4685-A3D5-63A1FDECC310}"/>
              </a:ext>
            </a:extLst>
          </p:cNvPr>
          <p:cNvPicPr>
            <a:picLocks noChangeAspect="1"/>
          </p:cNvPicPr>
          <p:nvPr/>
        </p:nvPicPr>
        <p:blipFill>
          <a:blip r:embed="rId3"/>
          <a:stretch>
            <a:fillRect/>
          </a:stretch>
        </p:blipFill>
        <p:spPr>
          <a:xfrm>
            <a:off x="620377" y="1844048"/>
            <a:ext cx="6218997" cy="3743572"/>
          </a:xfrm>
          <a:prstGeom prst="rect">
            <a:avLst/>
          </a:prstGeom>
        </p:spPr>
      </p:pic>
      <p:sp>
        <p:nvSpPr>
          <p:cNvPr id="13" name="Rectángulo: esquinas redondeadas 12">
            <a:extLst>
              <a:ext uri="{FF2B5EF4-FFF2-40B4-BE49-F238E27FC236}">
                <a16:creationId xmlns:a16="http://schemas.microsoft.com/office/drawing/2014/main" id="{A01FF6F5-EFDB-4ADC-9F5F-0560BC3892E3}"/>
              </a:ext>
            </a:extLst>
          </p:cNvPr>
          <p:cNvSpPr/>
          <p:nvPr/>
        </p:nvSpPr>
        <p:spPr>
          <a:xfrm>
            <a:off x="1044382" y="2060077"/>
            <a:ext cx="5080477" cy="20428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4" name="Elipse 13">
            <a:extLst>
              <a:ext uri="{FF2B5EF4-FFF2-40B4-BE49-F238E27FC236}">
                <a16:creationId xmlns:a16="http://schemas.microsoft.com/office/drawing/2014/main" id="{E0E810D8-A3CD-4857-9A71-8A4CAC32038E}"/>
              </a:ext>
            </a:extLst>
          </p:cNvPr>
          <p:cNvSpPr/>
          <p:nvPr/>
        </p:nvSpPr>
        <p:spPr>
          <a:xfrm>
            <a:off x="879012" y="1657977"/>
            <a:ext cx="301557" cy="2940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AR" dirty="0"/>
              <a:t>1</a:t>
            </a:r>
          </a:p>
        </p:txBody>
      </p:sp>
      <p:sp>
        <p:nvSpPr>
          <p:cNvPr id="18" name="Rectángulo: esquinas redondeadas 17">
            <a:extLst>
              <a:ext uri="{FF2B5EF4-FFF2-40B4-BE49-F238E27FC236}">
                <a16:creationId xmlns:a16="http://schemas.microsoft.com/office/drawing/2014/main" id="{3CE0BABC-B541-4525-9BF6-58B848B200B3}"/>
              </a:ext>
            </a:extLst>
          </p:cNvPr>
          <p:cNvSpPr/>
          <p:nvPr/>
        </p:nvSpPr>
        <p:spPr>
          <a:xfrm>
            <a:off x="991384" y="2286908"/>
            <a:ext cx="5220627" cy="35012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Elipse 14">
            <a:extLst>
              <a:ext uri="{FF2B5EF4-FFF2-40B4-BE49-F238E27FC236}">
                <a16:creationId xmlns:a16="http://schemas.microsoft.com/office/drawing/2014/main" id="{1114D4D1-C523-4AA0-8B03-828D5F8A97FA}"/>
              </a:ext>
            </a:extLst>
          </p:cNvPr>
          <p:cNvSpPr/>
          <p:nvPr/>
        </p:nvSpPr>
        <p:spPr>
          <a:xfrm>
            <a:off x="4958900" y="2823107"/>
            <a:ext cx="391160" cy="76708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0" name="Elipse 19">
            <a:extLst>
              <a:ext uri="{FF2B5EF4-FFF2-40B4-BE49-F238E27FC236}">
                <a16:creationId xmlns:a16="http://schemas.microsoft.com/office/drawing/2014/main" id="{BD4414ED-7DE1-4BB6-92B0-9A3885FB1A80}"/>
              </a:ext>
            </a:extLst>
          </p:cNvPr>
          <p:cNvSpPr/>
          <p:nvPr/>
        </p:nvSpPr>
        <p:spPr>
          <a:xfrm>
            <a:off x="5439241" y="3059604"/>
            <a:ext cx="301557" cy="294086"/>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2</a:t>
            </a:r>
          </a:p>
        </p:txBody>
      </p:sp>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6B20C160-61D6-4D44-BC28-1F4E458DA9A2}"/>
                  </a:ext>
                </a:extLst>
              </p:cNvPr>
              <p:cNvSpPr/>
              <p:nvPr/>
            </p:nvSpPr>
            <p:spPr>
              <a:xfrm>
                <a:off x="7071360" y="1952063"/>
                <a:ext cx="1828800" cy="3456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Según la norma:</a:t>
                </a:r>
              </a:p>
              <a:p>
                <a:pPr algn="ctr"/>
                <a:endParaRPr lang="es-AR" dirty="0"/>
              </a:p>
              <a:p>
                <a:pPr algn="ctr"/>
                <a:r>
                  <a:rPr lang="es-AR" dirty="0"/>
                  <a:t>El polinomio para el generador de secuencia binaria pseudoaleatoria (PRBS) debe ser:</a:t>
                </a:r>
              </a:p>
              <a:p>
                <a:pPr algn="ctr"/>
                <a:endParaRPr lang="es-AR" dirty="0"/>
              </a:p>
              <a:p>
                <a:pPr algn="ct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r>
                        <a:rPr lang="es-AR" b="1" i="1" smtClean="0">
                          <a:latin typeface="Cambria Math" panose="02040503050406030204" pitchFamily="18" charset="0"/>
                        </a:rPr>
                        <m:t>+</m:t>
                      </m:r>
                      <m:sSup>
                        <m:sSupPr>
                          <m:ctrlPr>
                            <a:rPr lang="es-AR" b="1" i="1" smtClean="0">
                              <a:latin typeface="Cambria Math" panose="02040503050406030204" pitchFamily="18" charset="0"/>
                            </a:rPr>
                          </m:ctrlPr>
                        </m:sSupPr>
                        <m:e>
                          <m:r>
                            <a:rPr lang="es-AR" b="1" i="1" smtClean="0">
                              <a:latin typeface="Cambria Math" panose="02040503050406030204" pitchFamily="18" charset="0"/>
                            </a:rPr>
                            <m:t>𝑿</m:t>
                          </m:r>
                        </m:e>
                        <m:sup>
                          <m:r>
                            <a:rPr lang="es-AR" b="1" i="1" smtClean="0">
                              <a:latin typeface="Cambria Math" panose="02040503050406030204" pitchFamily="18" charset="0"/>
                            </a:rPr>
                            <m:t>𝟏𝟒</m:t>
                          </m:r>
                        </m:sup>
                      </m:sSup>
                      <m:r>
                        <a:rPr lang="es-AR" b="1" i="1" smtClean="0">
                          <a:latin typeface="Cambria Math" panose="02040503050406030204" pitchFamily="18" charset="0"/>
                        </a:rPr>
                        <m:t>+</m:t>
                      </m:r>
                      <m:sSup>
                        <m:sSupPr>
                          <m:ctrlPr>
                            <a:rPr lang="es-AR" b="1" i="1" smtClean="0">
                              <a:latin typeface="Cambria Math" panose="02040503050406030204" pitchFamily="18" charset="0"/>
                            </a:rPr>
                          </m:ctrlPr>
                        </m:sSupPr>
                        <m:e>
                          <m:r>
                            <a:rPr lang="es-AR" b="1" i="1" smtClean="0">
                              <a:latin typeface="Cambria Math" panose="02040503050406030204" pitchFamily="18" charset="0"/>
                            </a:rPr>
                            <m:t>𝑿</m:t>
                          </m:r>
                        </m:e>
                        <m:sup>
                          <m:r>
                            <a:rPr lang="es-AR" b="1" i="1" smtClean="0">
                              <a:latin typeface="Cambria Math" panose="02040503050406030204" pitchFamily="18" charset="0"/>
                            </a:rPr>
                            <m:t>𝟏𝟓</m:t>
                          </m:r>
                        </m:sup>
                      </m:sSup>
                    </m:oMath>
                  </m:oMathPara>
                </a14:m>
                <a:endParaRPr lang="es-AR" b="1" dirty="0"/>
              </a:p>
              <a:p>
                <a:pPr algn="ctr"/>
                <a:endParaRPr lang="es-AR" dirty="0"/>
              </a:p>
            </p:txBody>
          </p:sp>
        </mc:Choice>
        <mc:Fallback xmlns="">
          <p:sp>
            <p:nvSpPr>
              <p:cNvPr id="17" name="Rectángulo 16">
                <a:extLst>
                  <a:ext uri="{FF2B5EF4-FFF2-40B4-BE49-F238E27FC236}">
                    <a16:creationId xmlns:a16="http://schemas.microsoft.com/office/drawing/2014/main" id="{6B20C160-61D6-4D44-BC28-1F4E458DA9A2}"/>
                  </a:ext>
                </a:extLst>
              </p:cNvPr>
              <p:cNvSpPr>
                <a:spLocks noRot="1" noChangeAspect="1" noMove="1" noResize="1" noEditPoints="1" noAdjustHandles="1" noChangeArrowheads="1" noChangeShapeType="1" noTextEdit="1"/>
              </p:cNvSpPr>
              <p:nvPr/>
            </p:nvSpPr>
            <p:spPr>
              <a:xfrm>
                <a:off x="7071360" y="1952063"/>
                <a:ext cx="1828800" cy="3456112"/>
              </a:xfrm>
              <a:prstGeom prst="rect">
                <a:avLst/>
              </a:prstGeom>
              <a:blipFill>
                <a:blip r:embed="rId4"/>
                <a:stretch>
                  <a:fillRect l="-1987" r="-4636"/>
                </a:stretch>
              </a:blipFill>
            </p:spPr>
            <p:txBody>
              <a:bodyPr/>
              <a:lstStyle/>
              <a:p>
                <a:r>
                  <a:rPr lang="es-AR">
                    <a:noFill/>
                  </a:rPr>
                  <a:t> </a:t>
                </a:r>
              </a:p>
            </p:txBody>
          </p:sp>
        </mc:Fallback>
      </mc:AlternateContent>
      <p:sp>
        <p:nvSpPr>
          <p:cNvPr id="23" name="Elipse 22">
            <a:extLst>
              <a:ext uri="{FF2B5EF4-FFF2-40B4-BE49-F238E27FC236}">
                <a16:creationId xmlns:a16="http://schemas.microsoft.com/office/drawing/2014/main" id="{EDEE9AF3-9550-4B38-A410-F6FA0E84CE12}"/>
              </a:ext>
            </a:extLst>
          </p:cNvPr>
          <p:cNvSpPr/>
          <p:nvPr/>
        </p:nvSpPr>
        <p:spPr>
          <a:xfrm>
            <a:off x="689827" y="3965285"/>
            <a:ext cx="301557" cy="294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a:t>3</a:t>
            </a:r>
          </a:p>
        </p:txBody>
      </p:sp>
      <p:sp>
        <p:nvSpPr>
          <p:cNvPr id="24" name="Elipse 23">
            <a:extLst>
              <a:ext uri="{FF2B5EF4-FFF2-40B4-BE49-F238E27FC236}">
                <a16:creationId xmlns:a16="http://schemas.microsoft.com/office/drawing/2014/main" id="{C292428F-79DD-4BE5-96CA-FCA1C61480B1}"/>
              </a:ext>
            </a:extLst>
          </p:cNvPr>
          <p:cNvSpPr/>
          <p:nvPr/>
        </p:nvSpPr>
        <p:spPr>
          <a:xfrm>
            <a:off x="3708358" y="4472248"/>
            <a:ext cx="301557" cy="2940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AR" dirty="0"/>
              <a:t>4</a:t>
            </a:r>
          </a:p>
        </p:txBody>
      </p:sp>
      <p:sp>
        <p:nvSpPr>
          <p:cNvPr id="25" name="Elipse 24">
            <a:extLst>
              <a:ext uri="{FF2B5EF4-FFF2-40B4-BE49-F238E27FC236}">
                <a16:creationId xmlns:a16="http://schemas.microsoft.com/office/drawing/2014/main" id="{86EF1B9C-17AE-42C9-98F8-683355A421DE}"/>
              </a:ext>
            </a:extLst>
          </p:cNvPr>
          <p:cNvSpPr/>
          <p:nvPr/>
        </p:nvSpPr>
        <p:spPr>
          <a:xfrm>
            <a:off x="5125498" y="3613342"/>
            <a:ext cx="301557" cy="294086"/>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AR" dirty="0"/>
              <a:t>5</a:t>
            </a:r>
          </a:p>
        </p:txBody>
      </p:sp>
      <p:sp>
        <p:nvSpPr>
          <p:cNvPr id="26" name="CuadroTexto 25">
            <a:extLst>
              <a:ext uri="{FF2B5EF4-FFF2-40B4-BE49-F238E27FC236}">
                <a16:creationId xmlns:a16="http://schemas.microsoft.com/office/drawing/2014/main" id="{A2EB65E9-F115-4F5D-B642-41F1291BFF35}"/>
              </a:ext>
            </a:extLst>
          </p:cNvPr>
          <p:cNvSpPr txBox="1"/>
          <p:nvPr/>
        </p:nvSpPr>
        <p:spPr>
          <a:xfrm>
            <a:off x="1757941" y="6135894"/>
            <a:ext cx="7112203" cy="369332"/>
          </a:xfrm>
          <a:prstGeom prst="rect">
            <a:avLst/>
          </a:prstGeom>
          <a:noFill/>
        </p:spPr>
        <p:txBody>
          <a:bodyPr wrap="none" rtlCol="0">
            <a:spAutoFit/>
          </a:bodyPr>
          <a:lstStyle/>
          <a:p>
            <a:r>
              <a:rPr lang="es-AR" b="1" dirty="0"/>
              <a:t>Ventaja: </a:t>
            </a:r>
            <a:r>
              <a:rPr lang="es-AR" dirty="0"/>
              <a:t>si del lado receptor tengo lo mismo, recupero el mensaje original</a:t>
            </a:r>
          </a:p>
        </p:txBody>
      </p:sp>
      <p:sp>
        <p:nvSpPr>
          <p:cNvPr id="27" name="CuadroTexto 26">
            <a:extLst>
              <a:ext uri="{FF2B5EF4-FFF2-40B4-BE49-F238E27FC236}">
                <a16:creationId xmlns:a16="http://schemas.microsoft.com/office/drawing/2014/main" id="{D9D762CB-AA14-489F-8354-2415EE54C5C0}"/>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05323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15" grpId="0" animBg="1"/>
      <p:bldP spid="20"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7" y="0"/>
            <a:ext cx="5142068"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4785051"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DISPERSOR DE ENERGÍA</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sp>
        <p:nvSpPr>
          <p:cNvPr id="19" name="CuadroTexto 18">
            <a:extLst>
              <a:ext uri="{FF2B5EF4-FFF2-40B4-BE49-F238E27FC236}">
                <a16:creationId xmlns:a16="http://schemas.microsoft.com/office/drawing/2014/main" id="{82D3AEF2-83EA-48A6-87B9-4512D9C6DD53}"/>
              </a:ext>
            </a:extLst>
          </p:cNvPr>
          <p:cNvSpPr txBox="1"/>
          <p:nvPr/>
        </p:nvSpPr>
        <p:spPr>
          <a:xfrm>
            <a:off x="527536" y="971380"/>
            <a:ext cx="7562105" cy="4154984"/>
          </a:xfrm>
          <a:prstGeom prst="rect">
            <a:avLst/>
          </a:prstGeom>
          <a:noFill/>
        </p:spPr>
        <p:txBody>
          <a:bodyPr wrap="square" rtlCol="0">
            <a:spAutoFit/>
          </a:bodyPr>
          <a:lstStyle/>
          <a:p>
            <a:pPr algn="just"/>
            <a:r>
              <a:rPr lang="es-AR" sz="2400" b="1" dirty="0"/>
              <a:t>Otros aspectos a considerar:</a:t>
            </a:r>
          </a:p>
          <a:p>
            <a:pPr algn="just"/>
            <a:endParaRPr lang="es-AR" sz="2400" b="1" dirty="0"/>
          </a:p>
          <a:p>
            <a:pPr marL="342900" indent="-342900" algn="just">
              <a:buFont typeface="Arial" panose="020B0604020202020204" pitchFamily="34" charset="0"/>
              <a:buChar char="•"/>
            </a:pPr>
            <a:r>
              <a:rPr lang="es-AR" sz="2400" dirty="0"/>
              <a:t>Cada cierto número de bytes, se invierte el primer byte.</a:t>
            </a:r>
          </a:p>
          <a:p>
            <a:pPr marL="342900" indent="-342900" algn="just">
              <a:buFont typeface="Arial" panose="020B0604020202020204" pitchFamily="34" charset="0"/>
              <a:buChar char="•"/>
            </a:pPr>
            <a:endParaRPr lang="es-AR" sz="2400" dirty="0"/>
          </a:p>
          <a:p>
            <a:pPr marL="342900" indent="-342900" algn="just">
              <a:buFont typeface="Arial" panose="020B0604020202020204" pitchFamily="34" charset="0"/>
              <a:buChar char="•"/>
            </a:pPr>
            <a:endParaRPr lang="es-AR" sz="2400" dirty="0"/>
          </a:p>
          <a:p>
            <a:pPr marL="342900" indent="-342900" algn="just">
              <a:buFont typeface="Arial" panose="020B0604020202020204" pitchFamily="34" charset="0"/>
              <a:buChar char="•"/>
            </a:pPr>
            <a:endParaRPr lang="es-AR" sz="2400" dirty="0"/>
          </a:p>
          <a:p>
            <a:pPr marL="342900" indent="-342900" algn="just">
              <a:buFont typeface="Arial" panose="020B0604020202020204" pitchFamily="34" charset="0"/>
              <a:buChar char="•"/>
            </a:pPr>
            <a:endParaRPr lang="es-AR" sz="2400" dirty="0"/>
          </a:p>
          <a:p>
            <a:pPr marL="342900" indent="-342900" algn="just">
              <a:buFont typeface="Arial" panose="020B0604020202020204" pitchFamily="34" charset="0"/>
              <a:buChar char="•"/>
            </a:pPr>
            <a:r>
              <a:rPr lang="es-AR" sz="2400" dirty="0"/>
              <a:t>1504/188=8. Cada 8 paquetes TS invierto (herramienta de sincronismo).</a:t>
            </a:r>
          </a:p>
          <a:p>
            <a:pPr marL="342900" indent="-342900" algn="just">
              <a:buFont typeface="Arial" panose="020B0604020202020204" pitchFamily="34" charset="0"/>
              <a:buChar char="•"/>
            </a:pPr>
            <a:r>
              <a:rPr lang="es-AR" sz="2400" dirty="0"/>
              <a:t>La secuencia pseudoaleatoria se reinicia cada vez que encuentra un byte de sincronismo invertido </a:t>
            </a:r>
          </a:p>
        </p:txBody>
      </p:sp>
      <p:pic>
        <p:nvPicPr>
          <p:cNvPr id="2" name="Imagen 1">
            <a:extLst>
              <a:ext uri="{FF2B5EF4-FFF2-40B4-BE49-F238E27FC236}">
                <a16:creationId xmlns:a16="http://schemas.microsoft.com/office/drawing/2014/main" id="{AC408F04-5EB1-4D30-B909-D86B68866B66}"/>
              </a:ext>
            </a:extLst>
          </p:cNvPr>
          <p:cNvPicPr>
            <a:picLocks noChangeAspect="1"/>
          </p:cNvPicPr>
          <p:nvPr/>
        </p:nvPicPr>
        <p:blipFill>
          <a:blip r:embed="rId3"/>
          <a:stretch>
            <a:fillRect/>
          </a:stretch>
        </p:blipFill>
        <p:spPr>
          <a:xfrm>
            <a:off x="1398700" y="2220731"/>
            <a:ext cx="5819775" cy="1209675"/>
          </a:xfrm>
          <a:prstGeom prst="rect">
            <a:avLst/>
          </a:prstGeom>
        </p:spPr>
      </p:pic>
      <p:sp>
        <p:nvSpPr>
          <p:cNvPr id="6" name="Rectángulo 5">
            <a:extLst>
              <a:ext uri="{FF2B5EF4-FFF2-40B4-BE49-F238E27FC236}">
                <a16:creationId xmlns:a16="http://schemas.microsoft.com/office/drawing/2014/main" id="{C97E7139-F13E-4109-A26D-BC464366DCEE}"/>
              </a:ext>
            </a:extLst>
          </p:cNvPr>
          <p:cNvSpPr/>
          <p:nvPr/>
        </p:nvSpPr>
        <p:spPr>
          <a:xfrm>
            <a:off x="1810139" y="2621896"/>
            <a:ext cx="382555" cy="42920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4A093535-EC0E-4C4C-8DC4-FCE3BA764E9E}"/>
              </a:ext>
            </a:extLst>
          </p:cNvPr>
          <p:cNvSpPr/>
          <p:nvPr/>
        </p:nvSpPr>
        <p:spPr>
          <a:xfrm>
            <a:off x="5559727" y="2621896"/>
            <a:ext cx="382555" cy="42920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13" name="Imagen 12">
            <a:extLst>
              <a:ext uri="{FF2B5EF4-FFF2-40B4-BE49-F238E27FC236}">
                <a16:creationId xmlns:a16="http://schemas.microsoft.com/office/drawing/2014/main" id="{B6ECEFF4-85AB-4B92-B4CB-D35E1DC12E0B}"/>
              </a:ext>
            </a:extLst>
          </p:cNvPr>
          <p:cNvPicPr>
            <a:picLocks noChangeAspect="1"/>
          </p:cNvPicPr>
          <p:nvPr/>
        </p:nvPicPr>
        <p:blipFill>
          <a:blip r:embed="rId4"/>
          <a:stretch>
            <a:fillRect/>
          </a:stretch>
        </p:blipFill>
        <p:spPr>
          <a:xfrm>
            <a:off x="1752017" y="5067015"/>
            <a:ext cx="5695950" cy="1543050"/>
          </a:xfrm>
          <a:prstGeom prst="rect">
            <a:avLst/>
          </a:prstGeom>
        </p:spPr>
      </p:pic>
      <p:sp>
        <p:nvSpPr>
          <p:cNvPr id="18" name="Rectángulo 17">
            <a:extLst>
              <a:ext uri="{FF2B5EF4-FFF2-40B4-BE49-F238E27FC236}">
                <a16:creationId xmlns:a16="http://schemas.microsoft.com/office/drawing/2014/main" id="{EE7817C3-BD48-47B8-BAEE-2D275CCA223B}"/>
              </a:ext>
            </a:extLst>
          </p:cNvPr>
          <p:cNvSpPr/>
          <p:nvPr/>
        </p:nvSpPr>
        <p:spPr>
          <a:xfrm>
            <a:off x="3109100" y="2295324"/>
            <a:ext cx="1388256" cy="22393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20" name="CuadroTexto 19">
            <a:extLst>
              <a:ext uri="{FF2B5EF4-FFF2-40B4-BE49-F238E27FC236}">
                <a16:creationId xmlns:a16="http://schemas.microsoft.com/office/drawing/2014/main" id="{7FE3CF7C-38A8-4E7F-BBB3-04728A40E50E}"/>
              </a:ext>
            </a:extLst>
          </p:cNvPr>
          <p:cNvSpPr txBox="1"/>
          <p:nvPr/>
        </p:nvSpPr>
        <p:spPr>
          <a:xfrm>
            <a:off x="11123179" y="949"/>
            <a:ext cx="1063112" cy="215444"/>
          </a:xfrm>
          <a:prstGeom prst="rect">
            <a:avLst/>
          </a:prstGeom>
          <a:noFill/>
        </p:spPr>
        <p:txBody>
          <a:bodyPr wrap="none" rtlCol="0">
            <a:spAutoFit/>
          </a:bodyPr>
          <a:lstStyle/>
          <a:p>
            <a:r>
              <a:rPr lang="es-AR" sz="800" dirty="0">
                <a:solidFill>
                  <a:schemeClr val="bg1"/>
                </a:solidFill>
              </a:rPr>
              <a:t>Jimena Baños y Rivas</a:t>
            </a:r>
          </a:p>
        </p:txBody>
      </p:sp>
    </p:spTree>
    <p:extLst>
      <p:ext uri="{BB962C8B-B14F-4D97-AF65-F5344CB8AC3E}">
        <p14:creationId xmlns:p14="http://schemas.microsoft.com/office/powerpoint/2010/main" val="364310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elogramo 2">
            <a:extLst>
              <a:ext uri="{FF2B5EF4-FFF2-40B4-BE49-F238E27FC236}">
                <a16:creationId xmlns:a16="http://schemas.microsoft.com/office/drawing/2014/main" id="{4E457EBE-B08F-4B86-B09B-32B9F13A333F}"/>
              </a:ext>
            </a:extLst>
          </p:cNvPr>
          <p:cNvSpPr/>
          <p:nvPr/>
        </p:nvSpPr>
        <p:spPr>
          <a:xfrm>
            <a:off x="-185057" y="0"/>
            <a:ext cx="2433735" cy="69668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 name="Paralelogramo 4">
            <a:extLst>
              <a:ext uri="{FF2B5EF4-FFF2-40B4-BE49-F238E27FC236}">
                <a16:creationId xmlns:a16="http://schemas.microsoft.com/office/drawing/2014/main" id="{718391C8-1C46-4BBE-AD26-970029EE4976}"/>
              </a:ext>
            </a:extLst>
          </p:cNvPr>
          <p:cNvSpPr/>
          <p:nvPr/>
        </p:nvSpPr>
        <p:spPr>
          <a:xfrm>
            <a:off x="-185059" y="0"/>
            <a:ext cx="2163149" cy="6966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800" b="1" dirty="0"/>
              <a:t>BLOQUES</a:t>
            </a:r>
            <a:endParaRPr lang="es-AR" sz="2400" b="1" dirty="0"/>
          </a:p>
        </p:txBody>
      </p:sp>
      <p:pic>
        <p:nvPicPr>
          <p:cNvPr id="7" name="Imagen 6">
            <a:extLst>
              <a:ext uri="{FF2B5EF4-FFF2-40B4-BE49-F238E27FC236}">
                <a16:creationId xmlns:a16="http://schemas.microsoft.com/office/drawing/2014/main" id="{CCA49707-5964-4296-9BF8-85F2E349456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4778" r="25475"/>
          <a:stretch/>
        </p:blipFill>
        <p:spPr>
          <a:xfrm rot="16200000">
            <a:off x="5145505" y="-188494"/>
            <a:ext cx="6858001" cy="7234988"/>
          </a:xfrm>
          <a:prstGeom prst="rect">
            <a:avLst/>
          </a:prstGeom>
        </p:spPr>
      </p:pic>
      <p:sp>
        <p:nvSpPr>
          <p:cNvPr id="8" name="Rectángulo 7">
            <a:extLst>
              <a:ext uri="{FF2B5EF4-FFF2-40B4-BE49-F238E27FC236}">
                <a16:creationId xmlns:a16="http://schemas.microsoft.com/office/drawing/2014/main" id="{6CA5107E-9972-4B46-A208-124B5AD058F0}"/>
              </a:ext>
            </a:extLst>
          </p:cNvPr>
          <p:cNvSpPr/>
          <p:nvPr/>
        </p:nvSpPr>
        <p:spPr>
          <a:xfrm>
            <a:off x="10994087" y="620375"/>
            <a:ext cx="670376" cy="4708981"/>
          </a:xfrm>
          <a:prstGeom prst="rect">
            <a:avLst/>
          </a:prstGeom>
          <a:noFill/>
        </p:spPr>
        <p:txBody>
          <a:bodyPr wrap="none" lIns="91440" tIns="45720" rIns="91440" bIns="45720">
            <a:spAutoFit/>
          </a:bodyPr>
          <a:lstStyle/>
          <a:p>
            <a:pPr algn="ctr"/>
            <a:r>
              <a:rPr lang="es-ES" sz="6000" b="1" cap="none" spc="0" dirty="0">
                <a:ln w="0"/>
                <a:solidFill>
                  <a:schemeClr val="accent1"/>
                </a:solidFill>
                <a:effectLst>
                  <a:outerShdw blurRad="38100" dist="25400" dir="5400000" algn="ctr" rotWithShape="0">
                    <a:srgbClr val="6E747A">
                      <a:alpha val="43000"/>
                    </a:srgbClr>
                  </a:outerShdw>
                </a:effectLst>
              </a:rPr>
              <a:t>D</a:t>
            </a:r>
          </a:p>
          <a:p>
            <a:pPr algn="ctr"/>
            <a:r>
              <a:rPr lang="es-ES" sz="6000" b="1" dirty="0">
                <a:ln w="0"/>
                <a:solidFill>
                  <a:schemeClr val="accent1"/>
                </a:solidFill>
                <a:effectLst>
                  <a:outerShdw blurRad="38100" dist="25400" dir="5400000" algn="ctr" rotWithShape="0">
                    <a:srgbClr val="6E747A">
                      <a:alpha val="43000"/>
                    </a:srgbClr>
                  </a:outerShdw>
                </a:effectLst>
              </a:rPr>
              <a:t>V</a:t>
            </a:r>
          </a:p>
          <a:p>
            <a:pPr algn="ctr"/>
            <a:r>
              <a:rPr lang="es-ES" sz="6000" b="1" cap="none" spc="0" dirty="0">
                <a:ln w="0"/>
                <a:solidFill>
                  <a:schemeClr val="accent1"/>
                </a:solidFill>
                <a:effectLst>
                  <a:outerShdw blurRad="38100" dist="25400" dir="5400000" algn="ctr" rotWithShape="0">
                    <a:srgbClr val="6E747A">
                      <a:alpha val="43000"/>
                    </a:srgbClr>
                  </a:outerShdw>
                </a:effectLst>
              </a:rPr>
              <a:t>B</a:t>
            </a:r>
          </a:p>
          <a:p>
            <a:pPr algn="ctr"/>
            <a:r>
              <a:rPr lang="es-ES" sz="6000" b="1" dirty="0">
                <a:ln w="0"/>
                <a:solidFill>
                  <a:schemeClr val="accent1"/>
                </a:solidFill>
                <a:effectLst>
                  <a:outerShdw blurRad="38100" dist="25400" dir="5400000" algn="ctr" rotWithShape="0">
                    <a:srgbClr val="6E747A">
                      <a:alpha val="43000"/>
                    </a:srgbClr>
                  </a:outerShdw>
                </a:effectLst>
              </a:rPr>
              <a:t>-</a:t>
            </a:r>
          </a:p>
          <a:p>
            <a:pPr algn="ctr"/>
            <a:r>
              <a:rPr lang="es-ES" sz="6000" b="1" dirty="0">
                <a:ln w="0"/>
                <a:solidFill>
                  <a:schemeClr val="accent1"/>
                </a:solidFill>
                <a:effectLst>
                  <a:outerShdw blurRad="38100" dist="25400" dir="5400000" algn="ctr" rotWithShape="0">
                    <a:srgbClr val="6E747A">
                      <a:alpha val="43000"/>
                    </a:srgbClr>
                  </a:outerShdw>
                </a:effectLst>
              </a:rPr>
              <a:t>S</a:t>
            </a:r>
          </a:p>
        </p:txBody>
      </p:sp>
      <p:sp>
        <p:nvSpPr>
          <p:cNvPr id="9" name="Rectángulo 8">
            <a:extLst>
              <a:ext uri="{FF2B5EF4-FFF2-40B4-BE49-F238E27FC236}">
                <a16:creationId xmlns:a16="http://schemas.microsoft.com/office/drawing/2014/main" id="{ABA98D4B-2BFC-4FA5-8CF4-A2C47BDF5664}"/>
              </a:ext>
            </a:extLst>
          </p:cNvPr>
          <p:cNvSpPr/>
          <p:nvPr/>
        </p:nvSpPr>
        <p:spPr>
          <a:xfrm>
            <a:off x="9632435" y="5949731"/>
            <a:ext cx="2400755" cy="809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 300 421  V1.1.2 (1997-08)</a:t>
            </a:r>
          </a:p>
        </p:txBody>
      </p:sp>
      <p:sp>
        <p:nvSpPr>
          <p:cNvPr id="10" name="Rectángulo 9">
            <a:extLst>
              <a:ext uri="{FF2B5EF4-FFF2-40B4-BE49-F238E27FC236}">
                <a16:creationId xmlns:a16="http://schemas.microsoft.com/office/drawing/2014/main" id="{2941DE56-9321-4285-AB83-34B7EA1BD3BC}"/>
              </a:ext>
            </a:extLst>
          </p:cNvPr>
          <p:cNvSpPr/>
          <p:nvPr/>
        </p:nvSpPr>
        <p:spPr>
          <a:xfrm>
            <a:off x="9019187" y="5364956"/>
            <a:ext cx="2645276"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NORMA:</a:t>
            </a:r>
          </a:p>
        </p:txBody>
      </p:sp>
      <p:pic>
        <p:nvPicPr>
          <p:cNvPr id="13" name="Imagen 12">
            <a:extLst>
              <a:ext uri="{FF2B5EF4-FFF2-40B4-BE49-F238E27FC236}">
                <a16:creationId xmlns:a16="http://schemas.microsoft.com/office/drawing/2014/main" id="{D6A3AD58-279C-4F15-A11C-C5826C03E6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186" b="97628" l="3821" r="96844">
                        <a14:foregroundMark x1="40698" y1="7510" x2="40698" y2="7510"/>
                        <a14:foregroundMark x1="42857" y1="25296" x2="42857" y2="25296"/>
                        <a14:foregroundMark x1="42857" y1="33597" x2="42857" y2="33597"/>
                        <a14:foregroundMark x1="42857" y1="47826" x2="42857" y2="47826"/>
                        <a14:foregroundMark x1="58306" y1="56126" x2="58306" y2="56126"/>
                        <a14:foregroundMark x1="54651" y1="47036" x2="54651" y2="47036"/>
                        <a14:foregroundMark x1="53156" y1="47036" x2="55316" y2="47036"/>
                        <a14:foregroundMark x1="60631" y1="47826" x2="63289" y2="47431"/>
                        <a14:foregroundMark x1="68106" y1="47431" x2="70598" y2="47431"/>
                        <a14:foregroundMark x1="74252" y1="51383" x2="74252" y2="51383"/>
                        <a14:foregroundMark x1="75748" y1="47431" x2="78239" y2="47431"/>
                        <a14:foregroundMark x1="85382" y1="47036" x2="88040" y2="47036"/>
                        <a14:foregroundMark x1="89535" y1="38340" x2="89535" y2="38340"/>
                        <a14:foregroundMark x1="91694" y1="40316" x2="91694" y2="40316"/>
                        <a14:foregroundMark x1="91694" y1="54941" x2="91694" y2="54941"/>
                        <a14:foregroundMark x1="96844" y1="47036" x2="96844" y2="47036"/>
                        <a14:foregroundMark x1="92691" y1="63636" x2="92691" y2="63636"/>
                        <a14:foregroundMark x1="93023" y1="63241" x2="92193" y2="61660"/>
                        <a14:foregroundMark x1="94850" y1="26087" x2="94850" y2="26087"/>
                        <a14:foregroundMark x1="94850" y1="26087" x2="94850" y2="26087"/>
                        <a14:foregroundMark x1="94850" y1="26087" x2="94850" y2="26087"/>
                        <a14:foregroundMark x1="91362" y1="13834" x2="91362" y2="13834"/>
                        <a14:foregroundMark x1="91362" y1="13834" x2="91362" y2="13834"/>
                        <a14:foregroundMark x1="78571" y1="10277" x2="88704" y2="18577"/>
                        <a14:foregroundMark x1="55316" y1="92490" x2="60963" y2="93281"/>
                        <a14:foregroundMark x1="59967" y1="97628" x2="62566" y2="96966"/>
                        <a14:foregroundMark x1="21761" y1="56522" x2="21761" y2="56522"/>
                        <a14:foregroundMark x1="18937" y1="51779" x2="22757" y2="67984"/>
                        <a14:foregroundMark x1="22757" y1="67984" x2="22757" y2="67984"/>
                        <a14:foregroundMark x1="11462" y1="78656" x2="8970" y2="32806"/>
                        <a14:foregroundMark x1="8970" y1="32806" x2="9136" y2="28063"/>
                        <a14:foregroundMark x1="37874" y1="9881" x2="26744" y2="1976"/>
                        <a14:foregroundMark x1="26744" y1="1976" x2="16113" y2="1581"/>
                        <a14:foregroundMark x1="16113" y1="1581" x2="10631" y2="12648"/>
                        <a14:foregroundMark x1="3821" y1="6324" x2="10133" y2="79051"/>
                        <a14:foregroundMark x1="34884" y1="92885" x2="41694" y2="95652"/>
                        <a14:foregroundMark x1="67608" y1="96443" x2="71927" y2="96838"/>
                        <a14:foregroundMark x1="65449" y1="95257" x2="63787" y2="95257"/>
                        <a14:foregroundMark x1="67442" y1="94071" x2="67442" y2="94071"/>
                        <a14:foregroundMark x1="68272" y1="94071" x2="68272" y2="94071"/>
                        <a14:foregroundMark x1="74419" y1="96047" x2="74419" y2="96047"/>
                        <a14:foregroundMark x1="74419" y1="97628" x2="74419" y2="97628"/>
                        <a14:foregroundMark x1="72924" y1="95257" x2="72924" y2="95257"/>
                        <a14:foregroundMark x1="73422" y1="95257" x2="73422" y2="95257"/>
                        <a14:foregroundMark x1="71096" y1="94862" x2="71096" y2="94862"/>
                        <a14:backgroundMark x1="88538" y1="95257" x2="93189" y2="94466"/>
                        <a14:backgroundMark x1="48671" y1="90909" x2="48671" y2="90909"/>
                        <a14:backgroundMark x1="48671" y1="90909" x2="48671" y2="90909"/>
                        <a14:backgroundMark x1="48671" y1="90909" x2="44020" y2="90909"/>
                        <a14:backgroundMark x1="73754" y1="99209" x2="71277" y2="99209"/>
                        <a14:backgroundMark x1="62643" y1="90979" x2="60963" y2="90909"/>
                        <a14:backgroundMark x1="69033" y1="91246" x2="64323" y2="91049"/>
                      </a14:backgroundRemoval>
                    </a14:imgEffect>
                  </a14:imgLayer>
                </a14:imgProps>
              </a:ext>
            </a:extLst>
          </a:blip>
          <a:stretch>
            <a:fillRect/>
          </a:stretch>
        </p:blipFill>
        <p:spPr>
          <a:xfrm>
            <a:off x="728563" y="1823346"/>
            <a:ext cx="7641135" cy="3211307"/>
          </a:xfrm>
          <a:prstGeom prst="rect">
            <a:avLst/>
          </a:prstGeom>
        </p:spPr>
      </p:pic>
      <p:sp>
        <p:nvSpPr>
          <p:cNvPr id="2" name="Rectángulo 1">
            <a:extLst>
              <a:ext uri="{FF2B5EF4-FFF2-40B4-BE49-F238E27FC236}">
                <a16:creationId xmlns:a16="http://schemas.microsoft.com/office/drawing/2014/main" id="{E0F25851-2EA0-4580-9A1D-C7DE13F72250}"/>
              </a:ext>
            </a:extLst>
          </p:cNvPr>
          <p:cNvSpPr/>
          <p:nvPr/>
        </p:nvSpPr>
        <p:spPr>
          <a:xfrm>
            <a:off x="4152122" y="2855167"/>
            <a:ext cx="625151" cy="85841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B3A94870-D5F2-4CDC-BFFD-E99DFD15AF91}"/>
              </a:ext>
            </a:extLst>
          </p:cNvPr>
          <p:cNvSpPr/>
          <p:nvPr/>
        </p:nvSpPr>
        <p:spPr>
          <a:xfrm>
            <a:off x="4957011" y="2855167"/>
            <a:ext cx="380099" cy="85841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04F010B9-E845-4A11-AB5C-8E92CA0BE7BF}"/>
              </a:ext>
            </a:extLst>
          </p:cNvPr>
          <p:cNvSpPr/>
          <p:nvPr/>
        </p:nvSpPr>
        <p:spPr>
          <a:xfrm>
            <a:off x="5556641" y="2855167"/>
            <a:ext cx="380099" cy="85841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D6BF8707-6820-448A-B3C0-C1BCEACC075A}"/>
              </a:ext>
            </a:extLst>
          </p:cNvPr>
          <p:cNvSpPr/>
          <p:nvPr/>
        </p:nvSpPr>
        <p:spPr>
          <a:xfrm>
            <a:off x="6129500" y="2855167"/>
            <a:ext cx="380099"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7" name="Rectángulo 16">
            <a:extLst>
              <a:ext uri="{FF2B5EF4-FFF2-40B4-BE49-F238E27FC236}">
                <a16:creationId xmlns:a16="http://schemas.microsoft.com/office/drawing/2014/main" id="{7730E543-5565-4C61-9D64-A51389AFBD4E}"/>
              </a:ext>
            </a:extLst>
          </p:cNvPr>
          <p:cNvSpPr/>
          <p:nvPr/>
        </p:nvSpPr>
        <p:spPr>
          <a:xfrm>
            <a:off x="6702359" y="2855167"/>
            <a:ext cx="539416"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18" name="Rectángulo 17">
            <a:extLst>
              <a:ext uri="{FF2B5EF4-FFF2-40B4-BE49-F238E27FC236}">
                <a16:creationId xmlns:a16="http://schemas.microsoft.com/office/drawing/2014/main" id="{49916264-DC4A-4F47-A235-CFE54EA87176}"/>
              </a:ext>
            </a:extLst>
          </p:cNvPr>
          <p:cNvSpPr/>
          <p:nvPr/>
        </p:nvSpPr>
        <p:spPr>
          <a:xfrm>
            <a:off x="7485605" y="2869163"/>
            <a:ext cx="475893" cy="85841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2555748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8656</TotalTime>
  <Words>3164</Words>
  <Application>Microsoft Office PowerPoint</Application>
  <PresentationFormat>Panorámica</PresentationFormat>
  <Paragraphs>827</Paragraphs>
  <Slides>50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50</vt:i4>
      </vt:variant>
    </vt:vector>
  </HeadingPairs>
  <TitlesOfParts>
    <vt:vector size="56" baseType="lpstr">
      <vt:lpstr>Arial</vt:lpstr>
      <vt:lpstr>Arial Black</vt:lpstr>
      <vt:lpstr>Calibri</vt:lpstr>
      <vt:lpstr>Calibri Light</vt:lpstr>
      <vt:lpstr>Cambria Math</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Jimena Baños y Rivas</dc:creator>
  <cp:lastModifiedBy>Francisco Quiroga y Medus</cp:lastModifiedBy>
  <cp:revision>137</cp:revision>
  <dcterms:created xsi:type="dcterms:W3CDTF">2020-07-30T00:37:39Z</dcterms:created>
  <dcterms:modified xsi:type="dcterms:W3CDTF">2020-08-10T23:25:43Z</dcterms:modified>
</cp:coreProperties>
</file>